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82" r:id="rId2"/>
    <p:sldId id="268" r:id="rId3"/>
    <p:sldId id="269" r:id="rId4"/>
    <p:sldId id="256" r:id="rId5"/>
    <p:sldId id="259" r:id="rId6"/>
    <p:sldId id="258" r:id="rId7"/>
    <p:sldId id="262" r:id="rId8"/>
    <p:sldId id="263" r:id="rId9"/>
    <p:sldId id="257" r:id="rId10"/>
    <p:sldId id="264" r:id="rId11"/>
    <p:sldId id="284" r:id="rId12"/>
    <p:sldId id="285" r:id="rId13"/>
    <p:sldId id="286" r:id="rId14"/>
    <p:sldId id="287" r:id="rId15"/>
    <p:sldId id="288" r:id="rId16"/>
    <p:sldId id="289" r:id="rId17"/>
    <p:sldId id="29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494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1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8BF793-5D21-4DE1-889E-4D36F5AAF6B0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AC7835-54C3-4E58-A377-6DF0645F5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009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E12565-3D96-4657-8626-5F7D39A59167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85348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fld id="{C5E3743F-D927-4DC9-BE0F-8A637EDC8774}" type="slidenum">
              <a:rPr lang="en-US" altLang="en-US" sz="1200">
                <a:latin typeface="Arial" pitchFamily="34" charset="0"/>
                <a:cs typeface="Arial" pitchFamily="34" charset="0"/>
              </a:rPr>
              <a:pPr algn="r"/>
              <a:t>11</a:t>
            </a:fld>
            <a:endParaRPr lang="en-US" altLang="en-US" sz="12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850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87B8A-DCBC-48CF-B36C-F86AE3CB2AED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0810C-7358-419F-B1F0-2E1C4F5D6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27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87B8A-DCBC-48CF-B36C-F86AE3CB2AED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0810C-7358-419F-B1F0-2E1C4F5D6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70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87B8A-DCBC-48CF-B36C-F86AE3CB2AED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0810C-7358-419F-B1F0-2E1C4F5D6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362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87B8A-DCBC-48CF-B36C-F86AE3CB2AED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0810C-7358-419F-B1F0-2E1C4F5D6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34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87B8A-DCBC-48CF-B36C-F86AE3CB2AED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0810C-7358-419F-B1F0-2E1C4F5D6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554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87B8A-DCBC-48CF-B36C-F86AE3CB2AED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0810C-7358-419F-B1F0-2E1C4F5D6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94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87B8A-DCBC-48CF-B36C-F86AE3CB2AED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0810C-7358-419F-B1F0-2E1C4F5D6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957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87B8A-DCBC-48CF-B36C-F86AE3CB2AED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0810C-7358-419F-B1F0-2E1C4F5D6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76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87B8A-DCBC-48CF-B36C-F86AE3CB2AED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0810C-7358-419F-B1F0-2E1C4F5D6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286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87B8A-DCBC-48CF-B36C-F86AE3CB2AED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0810C-7358-419F-B1F0-2E1C4F5D6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190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87B8A-DCBC-48CF-B36C-F86AE3CB2AED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0810C-7358-419F-B1F0-2E1C4F5D6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714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87B8A-DCBC-48CF-B36C-F86AE3CB2AED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0810C-7358-419F-B1F0-2E1C4F5D6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30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eg"/><Relationship Id="rId10" Type="http://schemas.openxmlformats.org/officeDocument/2006/relationships/image" Target="../media/image9.jp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9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tiff"/><Relationship Id="rId4" Type="http://schemas.openxmlformats.org/officeDocument/2006/relationships/image" Target="../media/image44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058" y="157239"/>
            <a:ext cx="3287851" cy="25971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0" y="2128914"/>
            <a:ext cx="2133600" cy="213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277" y="41552"/>
            <a:ext cx="2340864" cy="18714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822" y="2295601"/>
            <a:ext cx="2543175" cy="1800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744" y="0"/>
            <a:ext cx="4561256" cy="23391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762" y="4262514"/>
            <a:ext cx="2543175" cy="1800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434" y="4525718"/>
            <a:ext cx="2114550" cy="2162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0" y="4443489"/>
            <a:ext cx="2466975" cy="1847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304" y="2487292"/>
            <a:ext cx="3587750" cy="20181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231" y="2754405"/>
            <a:ext cx="2867025" cy="28670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85070" y="18123"/>
            <a:ext cx="458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Applications of Zirconia (ZrO2) based Ceramics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372225" y="6162675"/>
            <a:ext cx="515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of these are made starting from zirconia powders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0" r="16127" b="11278"/>
          <a:stretch/>
        </p:blipFill>
        <p:spPr>
          <a:xfrm>
            <a:off x="155672" y="18123"/>
            <a:ext cx="1356569" cy="211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06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ext Box 2"/>
          <p:cNvSpPr txBox="1">
            <a:spLocks noChangeArrowheads="1"/>
          </p:cNvSpPr>
          <p:nvPr/>
        </p:nvSpPr>
        <p:spPr bwMode="auto">
          <a:xfrm>
            <a:off x="2803525" y="3287713"/>
            <a:ext cx="31931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/>
            </a:pPr>
            <a:endParaRPr lang="en-US" sz="2000" b="1"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  <a:cs typeface="Arial" charset="0"/>
            </a:endParaRPr>
          </a:p>
        </p:txBody>
      </p:sp>
      <p:sp>
        <p:nvSpPr>
          <p:cNvPr id="139267" name="Text Box 3"/>
          <p:cNvSpPr txBox="1">
            <a:spLocks noChangeArrowheads="1"/>
          </p:cNvSpPr>
          <p:nvPr/>
        </p:nvSpPr>
        <p:spPr bwMode="auto">
          <a:xfrm>
            <a:off x="2651126" y="1992314"/>
            <a:ext cx="22256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/>
            </a:pPr>
            <a:endParaRPr lang="en-US" sz="2000" b="1"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  <a:cs typeface="Arial" charset="0"/>
            </a:endParaRPr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5105400" y="1447800"/>
            <a:ext cx="91440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>
              <a:cs typeface="Arial" charset="0"/>
            </a:endParaRP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4800600" y="1295400"/>
            <a:ext cx="1219200" cy="381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cs typeface="Arial" charset="0"/>
            </a:endParaRPr>
          </a:p>
        </p:txBody>
      </p:sp>
      <p:sp>
        <p:nvSpPr>
          <p:cNvPr id="20486" name="Rectangle 6"/>
          <p:cNvSpPr>
            <a:spLocks noChangeArrowheads="1"/>
          </p:cNvSpPr>
          <p:nvPr/>
        </p:nvSpPr>
        <p:spPr bwMode="auto">
          <a:xfrm>
            <a:off x="5486400" y="1143000"/>
            <a:ext cx="129540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cs typeface="Arial" charset="0"/>
            </a:endParaRPr>
          </a:p>
        </p:txBody>
      </p:sp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1981200" y="1066800"/>
            <a:ext cx="3429000" cy="990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cs typeface="Arial" charset="0"/>
            </a:endParaRPr>
          </a:p>
        </p:txBody>
      </p:sp>
      <p:sp>
        <p:nvSpPr>
          <p:cNvPr id="20488" name="Text Box 8"/>
          <p:cNvSpPr txBox="1">
            <a:spLocks noChangeArrowheads="1"/>
          </p:cNvSpPr>
          <p:nvPr/>
        </p:nvSpPr>
        <p:spPr bwMode="auto">
          <a:xfrm>
            <a:off x="6772276" y="1295400"/>
            <a:ext cx="2716213" cy="4064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 eaLnBrk="0" hangingPunct="0">
              <a:spcBef>
                <a:spcPct val="20000"/>
              </a:spcBef>
              <a:buClr>
                <a:schemeClr val="hlink"/>
              </a:buClr>
              <a:buSzPct val="70000"/>
            </a:pPr>
            <a:r>
              <a:rPr lang="en-US" sz="2000" b="1">
                <a:solidFill>
                  <a:srgbClr val="800000"/>
                </a:solidFill>
                <a:cs typeface="Arial" charset="0"/>
              </a:rPr>
              <a:t>ZrOCl</a:t>
            </a:r>
            <a:r>
              <a:rPr lang="en-US" sz="2000" b="1" baseline="-25000">
                <a:solidFill>
                  <a:srgbClr val="800000"/>
                </a:solidFill>
                <a:cs typeface="Arial" charset="0"/>
              </a:rPr>
              <a:t>2</a:t>
            </a:r>
            <a:r>
              <a:rPr lang="en-US" sz="2000" b="1">
                <a:solidFill>
                  <a:srgbClr val="800000"/>
                </a:solidFill>
                <a:cs typeface="Arial" charset="0"/>
              </a:rPr>
              <a:t>.8H</a:t>
            </a:r>
            <a:r>
              <a:rPr lang="en-US" sz="2000" b="1" baseline="-25000">
                <a:solidFill>
                  <a:srgbClr val="800000"/>
                </a:solidFill>
                <a:cs typeface="Arial" charset="0"/>
              </a:rPr>
              <a:t>2</a:t>
            </a:r>
            <a:r>
              <a:rPr lang="en-US" sz="2000" b="1">
                <a:solidFill>
                  <a:srgbClr val="800000"/>
                </a:solidFill>
                <a:cs typeface="Arial" charset="0"/>
              </a:rPr>
              <a:t>O + H</a:t>
            </a:r>
            <a:r>
              <a:rPr lang="en-US" sz="2000" b="1" baseline="-25000">
                <a:solidFill>
                  <a:srgbClr val="800000"/>
                </a:solidFill>
                <a:cs typeface="Arial" charset="0"/>
              </a:rPr>
              <a:t>2</a:t>
            </a:r>
            <a:r>
              <a:rPr lang="en-US" sz="2000" b="1">
                <a:solidFill>
                  <a:srgbClr val="800000"/>
                </a:solidFill>
                <a:cs typeface="Arial" charset="0"/>
              </a:rPr>
              <a:t>O</a:t>
            </a:r>
            <a:endParaRPr lang="en-US" sz="2000" b="1" baseline="-25000">
              <a:solidFill>
                <a:srgbClr val="800000"/>
              </a:solidFill>
              <a:cs typeface="Arial" charset="0"/>
            </a:endParaRPr>
          </a:p>
        </p:txBody>
      </p:sp>
      <p:sp>
        <p:nvSpPr>
          <p:cNvPr id="139273" name="Text Box 9"/>
          <p:cNvSpPr txBox="1">
            <a:spLocks noChangeArrowheads="1"/>
          </p:cNvSpPr>
          <p:nvPr/>
        </p:nvSpPr>
        <p:spPr bwMode="auto">
          <a:xfrm>
            <a:off x="5562600" y="1219200"/>
            <a:ext cx="1066800" cy="5794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algn="ctr" eaLnBrk="0" hangingPunct="0">
              <a:spcBef>
                <a:spcPct val="50000"/>
              </a:spcBef>
              <a:buClr>
                <a:schemeClr val="hlink"/>
              </a:buClr>
              <a:buSzPct val="70000"/>
              <a:defRPr/>
            </a:pPr>
            <a:r>
              <a:rPr lang="en-US" sz="3200" b="1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Arial" charset="0"/>
              </a:rPr>
              <a:t>+</a:t>
            </a:r>
          </a:p>
        </p:txBody>
      </p:sp>
      <p:sp>
        <p:nvSpPr>
          <p:cNvPr id="20490" name="Text Box 10"/>
          <p:cNvSpPr txBox="1">
            <a:spLocks noChangeArrowheads="1"/>
          </p:cNvSpPr>
          <p:nvPr/>
        </p:nvSpPr>
        <p:spPr bwMode="auto">
          <a:xfrm>
            <a:off x="3657600" y="2590800"/>
            <a:ext cx="4724400" cy="40011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 eaLnBrk="0" hangingPunct="0">
              <a:spcBef>
                <a:spcPct val="20000"/>
              </a:spcBef>
              <a:buClr>
                <a:schemeClr val="hlink"/>
              </a:buClr>
              <a:buSzPct val="70000"/>
            </a:pPr>
            <a:r>
              <a:rPr lang="en-US" sz="2000" b="1">
                <a:solidFill>
                  <a:srgbClr val="006600"/>
                </a:solidFill>
                <a:cs typeface="Arial" charset="0"/>
              </a:rPr>
              <a:t>Mixture nitrate &amp; oxychloride solution</a:t>
            </a:r>
          </a:p>
        </p:txBody>
      </p:sp>
      <p:sp>
        <p:nvSpPr>
          <p:cNvPr id="20491" name="Text Box 11"/>
          <p:cNvSpPr txBox="1">
            <a:spLocks noChangeArrowheads="1"/>
          </p:cNvSpPr>
          <p:nvPr/>
        </p:nvSpPr>
        <p:spPr bwMode="auto">
          <a:xfrm>
            <a:off x="3190875" y="1270000"/>
            <a:ext cx="2482850" cy="4064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 eaLnBrk="0" hangingPunct="0">
              <a:spcBef>
                <a:spcPct val="20000"/>
              </a:spcBef>
              <a:buClr>
                <a:schemeClr val="hlink"/>
              </a:buClr>
              <a:buSzPct val="70000"/>
            </a:pPr>
            <a:r>
              <a:rPr lang="en-US" sz="2000" b="1">
                <a:solidFill>
                  <a:srgbClr val="0000FF"/>
                </a:solidFill>
                <a:cs typeface="Arial" charset="0"/>
              </a:rPr>
              <a:t>Y</a:t>
            </a:r>
            <a:r>
              <a:rPr lang="en-US" sz="2000" b="1" baseline="-25000">
                <a:solidFill>
                  <a:srgbClr val="0000FF"/>
                </a:solidFill>
                <a:cs typeface="Arial" charset="0"/>
              </a:rPr>
              <a:t>2</a:t>
            </a:r>
            <a:r>
              <a:rPr lang="en-US" sz="2000" b="1">
                <a:solidFill>
                  <a:srgbClr val="0000FF"/>
                </a:solidFill>
                <a:cs typeface="Arial" charset="0"/>
              </a:rPr>
              <a:t>O</a:t>
            </a:r>
            <a:r>
              <a:rPr lang="en-US" sz="2000" b="1" baseline="-25000">
                <a:solidFill>
                  <a:srgbClr val="0000FF"/>
                </a:solidFill>
                <a:cs typeface="Arial" charset="0"/>
              </a:rPr>
              <a:t>3</a:t>
            </a:r>
            <a:r>
              <a:rPr lang="en-US" sz="2000" b="1">
                <a:solidFill>
                  <a:srgbClr val="0000FF"/>
                </a:solidFill>
                <a:cs typeface="Arial" charset="0"/>
              </a:rPr>
              <a:t> + HNO</a:t>
            </a:r>
            <a:r>
              <a:rPr lang="en-US" sz="2000" b="1" baseline="-25000">
                <a:solidFill>
                  <a:srgbClr val="0000FF"/>
                </a:solidFill>
                <a:cs typeface="Arial" charset="0"/>
              </a:rPr>
              <a:t>3</a:t>
            </a:r>
          </a:p>
        </p:txBody>
      </p:sp>
      <p:sp>
        <p:nvSpPr>
          <p:cNvPr id="20492" name="Line 12"/>
          <p:cNvSpPr>
            <a:spLocks noChangeShapeType="1"/>
          </p:cNvSpPr>
          <p:nvPr/>
        </p:nvSpPr>
        <p:spPr bwMode="auto">
          <a:xfrm>
            <a:off x="6162675" y="1905000"/>
            <a:ext cx="76200" cy="609600"/>
          </a:xfrm>
          <a:prstGeom prst="line">
            <a:avLst/>
          </a:prstGeom>
          <a:noFill/>
          <a:ln w="9525">
            <a:noFill/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93" name="Line 13"/>
          <p:cNvSpPr>
            <a:spLocks noChangeShapeType="1"/>
          </p:cNvSpPr>
          <p:nvPr/>
        </p:nvSpPr>
        <p:spPr bwMode="auto">
          <a:xfrm>
            <a:off x="6096000" y="182880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9278" name="Text Box 14"/>
          <p:cNvSpPr txBox="1">
            <a:spLocks noChangeArrowheads="1"/>
          </p:cNvSpPr>
          <p:nvPr/>
        </p:nvSpPr>
        <p:spPr bwMode="auto">
          <a:xfrm>
            <a:off x="5653164" y="3813175"/>
            <a:ext cx="936475" cy="400110"/>
          </a:xfrm>
          <a:prstGeom prst="rect">
            <a:avLst/>
          </a:prstGeom>
          <a:noFill/>
          <a:ln w="9525" algn="ctr">
            <a:solidFill>
              <a:schemeClr val="accent4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ctr" eaLnBrk="0" hangingPunct="0">
              <a:spcBef>
                <a:spcPct val="20000"/>
              </a:spcBef>
              <a:buClr>
                <a:schemeClr val="hlink"/>
              </a:buClr>
              <a:buSzPct val="70000"/>
              <a:defRPr/>
            </a:pPr>
            <a:r>
              <a:rPr lang="en-US" sz="2000" b="1" dirty="0">
                <a:solidFill>
                  <a:srgbClr val="F31B2A"/>
                </a:solidFill>
                <a:cs typeface="Arial" charset="0"/>
              </a:rPr>
              <a:t>NH</a:t>
            </a:r>
            <a:r>
              <a:rPr lang="en-US" sz="2000" b="1" baseline="-25000" dirty="0">
                <a:solidFill>
                  <a:srgbClr val="F31B2A"/>
                </a:solidFill>
                <a:cs typeface="Arial" charset="0"/>
              </a:rPr>
              <a:t>4</a:t>
            </a:r>
            <a:r>
              <a:rPr lang="en-US" sz="2000" b="1" dirty="0">
                <a:solidFill>
                  <a:srgbClr val="F31B2A"/>
                </a:solidFill>
                <a:cs typeface="Arial" charset="0"/>
              </a:rPr>
              <a:t>OH</a:t>
            </a:r>
          </a:p>
        </p:txBody>
      </p:sp>
      <p:sp>
        <p:nvSpPr>
          <p:cNvPr id="139279" name="Text Box 15"/>
          <p:cNvSpPr txBox="1">
            <a:spLocks noChangeArrowheads="1"/>
          </p:cNvSpPr>
          <p:nvPr/>
        </p:nvSpPr>
        <p:spPr bwMode="auto">
          <a:xfrm>
            <a:off x="5553075" y="3276600"/>
            <a:ext cx="1066800" cy="5794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algn="ctr" eaLnBrk="0" hangingPunct="0">
              <a:spcBef>
                <a:spcPct val="50000"/>
              </a:spcBef>
              <a:buClr>
                <a:schemeClr val="hlink"/>
              </a:buClr>
              <a:buSzPct val="70000"/>
              <a:defRPr/>
            </a:pPr>
            <a:r>
              <a:rPr lang="en-US" sz="3200" b="1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Arial" charset="0"/>
              </a:rPr>
              <a:t>+</a:t>
            </a:r>
          </a:p>
        </p:txBody>
      </p:sp>
      <p:sp>
        <p:nvSpPr>
          <p:cNvPr id="20496" name="Line 16"/>
          <p:cNvSpPr>
            <a:spLocks noChangeShapeType="1"/>
          </p:cNvSpPr>
          <p:nvPr/>
        </p:nvSpPr>
        <p:spPr bwMode="auto">
          <a:xfrm>
            <a:off x="6086475" y="4267200"/>
            <a:ext cx="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97" name="Text Box 17"/>
          <p:cNvSpPr txBox="1">
            <a:spLocks noChangeArrowheads="1"/>
          </p:cNvSpPr>
          <p:nvPr/>
        </p:nvSpPr>
        <p:spPr bwMode="auto">
          <a:xfrm>
            <a:off x="4419600" y="4930775"/>
            <a:ext cx="3581400" cy="40005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 eaLnBrk="0" hangingPunct="0">
              <a:spcBef>
                <a:spcPct val="20000"/>
              </a:spcBef>
              <a:buClr>
                <a:schemeClr val="hlink"/>
              </a:buClr>
              <a:buSzPct val="70000"/>
            </a:pPr>
            <a:r>
              <a:rPr lang="en-US" sz="2000" b="1" i="1">
                <a:cs typeface="Arial" charset="0"/>
              </a:rPr>
              <a:t>As-synthesized precipitate</a:t>
            </a:r>
          </a:p>
        </p:txBody>
      </p:sp>
      <p:sp>
        <p:nvSpPr>
          <p:cNvPr id="139282" name="Text Box 18"/>
          <p:cNvSpPr txBox="1">
            <a:spLocks noChangeArrowheads="1"/>
          </p:cNvSpPr>
          <p:nvPr/>
        </p:nvSpPr>
        <p:spPr bwMode="auto">
          <a:xfrm>
            <a:off x="6653213" y="4506914"/>
            <a:ext cx="18415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ctr" eaLnBrk="0" hangingPunct="0">
              <a:spcBef>
                <a:spcPct val="20000"/>
              </a:spcBef>
              <a:buClr>
                <a:schemeClr val="hlink"/>
              </a:buClr>
              <a:buSzPct val="70000"/>
              <a:defRPr/>
            </a:pPr>
            <a:endParaRPr lang="en-US" sz="2000" b="1"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  <a:cs typeface="Arial" charset="0"/>
            </a:endParaRPr>
          </a:p>
        </p:txBody>
      </p:sp>
      <p:sp>
        <p:nvSpPr>
          <p:cNvPr id="20499" name="Text Box 19"/>
          <p:cNvSpPr txBox="1">
            <a:spLocks noChangeArrowheads="1"/>
          </p:cNvSpPr>
          <p:nvPr/>
        </p:nvSpPr>
        <p:spPr bwMode="auto">
          <a:xfrm>
            <a:off x="4332501" y="6172200"/>
            <a:ext cx="3403175" cy="40011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ctr" eaLnBrk="0" hangingPunct="0">
              <a:spcBef>
                <a:spcPct val="20000"/>
              </a:spcBef>
              <a:buClr>
                <a:schemeClr val="hlink"/>
              </a:buClr>
              <a:buSzPct val="70000"/>
            </a:pPr>
            <a:r>
              <a:rPr lang="en-US" sz="2000" b="1">
                <a:solidFill>
                  <a:srgbClr val="800000"/>
                </a:solidFill>
                <a:cs typeface="Arial" charset="0"/>
              </a:rPr>
              <a:t>Washing, Drying &amp; Calcination</a:t>
            </a:r>
          </a:p>
        </p:txBody>
      </p:sp>
      <p:sp>
        <p:nvSpPr>
          <p:cNvPr id="20500" name="Line 20"/>
          <p:cNvSpPr>
            <a:spLocks noChangeShapeType="1"/>
          </p:cNvSpPr>
          <p:nvPr/>
        </p:nvSpPr>
        <p:spPr bwMode="auto">
          <a:xfrm flipH="1">
            <a:off x="6096000" y="5486400"/>
            <a:ext cx="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01" name="Rectangle 26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1701733" y="7173"/>
            <a:ext cx="8839336" cy="5635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/>
              <a:t>Synthesis of </a:t>
            </a:r>
            <a:r>
              <a:rPr lang="en-US" sz="2400" b="1" dirty="0" smtClean="0"/>
              <a:t>Zirconia Powder (3 mole % Y</a:t>
            </a:r>
            <a:r>
              <a:rPr lang="en-US" sz="2400" b="1" baseline="-25000" dirty="0" smtClean="0"/>
              <a:t>2</a:t>
            </a:r>
            <a:r>
              <a:rPr lang="en-US" sz="2400" b="1" dirty="0" smtClean="0"/>
              <a:t>O</a:t>
            </a:r>
            <a:r>
              <a:rPr lang="en-US" sz="2400" b="1" baseline="-25000" dirty="0" smtClean="0"/>
              <a:t>3</a:t>
            </a:r>
            <a:r>
              <a:rPr lang="en-US" sz="2400" b="1" dirty="0" smtClean="0"/>
              <a:t> Doped) by </a:t>
            </a:r>
            <a:r>
              <a:rPr lang="en-US" sz="2400" b="1" dirty="0"/>
              <a:t>Co-precipitation</a:t>
            </a:r>
          </a:p>
        </p:txBody>
      </p:sp>
    </p:spTree>
    <p:extLst>
      <p:ext uri="{BB962C8B-B14F-4D97-AF65-F5344CB8AC3E}">
        <p14:creationId xmlns:p14="http://schemas.microsoft.com/office/powerpoint/2010/main" val="316392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22" name="Group 8"/>
          <p:cNvGrpSpPr>
            <a:grpSpLocks/>
          </p:cNvGrpSpPr>
          <p:nvPr/>
        </p:nvGrpSpPr>
        <p:grpSpPr bwMode="auto">
          <a:xfrm>
            <a:off x="1524000" y="533400"/>
            <a:ext cx="9144000" cy="6324600"/>
            <a:chOff x="0" y="533400"/>
            <a:chExt cx="9144000" cy="6324600"/>
          </a:xfrm>
        </p:grpSpPr>
        <p:pic>
          <p:nvPicPr>
            <p:cNvPr id="4" name="Picture 3" descr="IMG_0035"/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</a:blip>
            <a:srcRect/>
            <a:stretch>
              <a:fillRect/>
            </a:stretch>
          </p:blipFill>
          <p:spPr bwMode="auto">
            <a:xfrm>
              <a:off x="3352800" y="533400"/>
              <a:ext cx="5791200" cy="281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softEdge rad="635000"/>
            </a:effectLst>
          </p:spPr>
        </p:pic>
        <p:pic>
          <p:nvPicPr>
            <p:cNvPr id="5" name="Picture 26" descr="IMG_0046"/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</a:blip>
            <a:srcRect/>
            <a:stretch>
              <a:fillRect/>
            </a:stretch>
          </p:blipFill>
          <p:spPr bwMode="auto">
            <a:xfrm>
              <a:off x="0" y="533400"/>
              <a:ext cx="3429000" cy="5105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softEdge rad="635000"/>
            </a:effectLst>
          </p:spPr>
        </p:pic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3048000" y="2800350"/>
              <a:ext cx="3048000" cy="2457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softEdge rad="635000"/>
            </a:effectLst>
          </p:spPr>
        </p:pic>
        <p:pic>
          <p:nvPicPr>
            <p:cNvPr id="7" name="Picture 2" descr="IMG_0030"/>
            <p:cNvPicPr>
              <a:picLocks noChangeAspect="1" noChangeArrowheads="1"/>
            </p:cNvPicPr>
            <p:nvPr/>
          </p:nvPicPr>
          <p:blipFill>
            <a:blip r:embed="rId6">
              <a:lum bright="70000" contrast="-70000"/>
            </a:blip>
            <a:srcRect/>
            <a:stretch>
              <a:fillRect/>
            </a:stretch>
          </p:blipFill>
          <p:spPr bwMode="auto">
            <a:xfrm>
              <a:off x="6181725" y="3352800"/>
              <a:ext cx="2962275" cy="3505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softEdge rad="635000"/>
            </a:effectLst>
          </p:spPr>
        </p:pic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7"/>
            <a:srcRect b="32000"/>
            <a:stretch>
              <a:fillRect/>
            </a:stretch>
          </p:blipFill>
          <p:spPr bwMode="auto">
            <a:xfrm>
              <a:off x="914400" y="5334000"/>
              <a:ext cx="5129213" cy="1295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softEdge rad="635000"/>
            </a:effectLst>
          </p:spPr>
        </p:pic>
      </p:grpSp>
      <p:sp>
        <p:nvSpPr>
          <p:cNvPr id="10" name="Title 9"/>
          <p:cNvSpPr>
            <a:spLocks noGrp="1"/>
          </p:cNvSpPr>
          <p:nvPr>
            <p:ph type="title" idx="4294967295"/>
          </p:nvPr>
        </p:nvSpPr>
        <p:spPr>
          <a:xfrm>
            <a:off x="1981200" y="152400"/>
            <a:ext cx="8229600" cy="1371600"/>
          </a:xfrm>
        </p:spPr>
        <p:txBody>
          <a:bodyPr/>
          <a:lstStyle/>
          <a:p>
            <a:r>
              <a:rPr lang="en-GB" altLang="en-US" sz="4000">
                <a:solidFill>
                  <a:srgbClr val="00005E"/>
                </a:solidFill>
                <a:latin typeface="Aharoni" pitchFamily="2" charset="-79"/>
                <a:cs typeface="Aharoni" pitchFamily="2" charset="-79"/>
              </a:rPr>
              <a:t>Continuous Reactors Used</a:t>
            </a:r>
            <a:endParaRPr lang="en-US" altLang="en-US" sz="4000"/>
          </a:p>
        </p:txBody>
      </p:sp>
      <p:sp>
        <p:nvSpPr>
          <p:cNvPr id="184329" name="Content Placeholder 10"/>
          <p:cNvSpPr>
            <a:spLocks noGrp="1"/>
          </p:cNvSpPr>
          <p:nvPr>
            <p:ph idx="4294967295"/>
          </p:nvPr>
        </p:nvSpPr>
        <p:spPr>
          <a:xfrm>
            <a:off x="1981200" y="1219200"/>
            <a:ext cx="8229600" cy="5410200"/>
          </a:xfrm>
        </p:spPr>
        <p:txBody>
          <a:bodyPr>
            <a:normAutofit lnSpcReduction="10000"/>
          </a:bodyPr>
          <a:lstStyle/>
          <a:p>
            <a:r>
              <a:rPr lang="en-US" altLang="en-US" sz="2400"/>
              <a:t>Tubular Reactor equipped with Static Mixer</a:t>
            </a:r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pPr>
              <a:buFontTx/>
              <a:buNone/>
            </a:pPr>
            <a:endParaRPr lang="en-US" altLang="en-US" sz="2400"/>
          </a:p>
          <a:p>
            <a:pPr>
              <a:buFontTx/>
              <a:buNone/>
            </a:pPr>
            <a:endParaRPr lang="en-US" altLang="en-US" sz="2400"/>
          </a:p>
          <a:p>
            <a:pPr>
              <a:buFontTx/>
              <a:buNone/>
            </a:pPr>
            <a:endParaRPr lang="en-US" altLang="en-US" sz="2400"/>
          </a:p>
          <a:p>
            <a:pPr>
              <a:buFontTx/>
              <a:buNone/>
            </a:pPr>
            <a:r>
              <a:rPr lang="en-US" altLang="en-US" sz="2400"/>
              <a:t>                                                              </a:t>
            </a:r>
            <a:r>
              <a:rPr lang="en-US" altLang="en-US" sz="2000"/>
              <a:t>Unassembled Parts</a:t>
            </a:r>
          </a:p>
          <a:p>
            <a:pPr>
              <a:buFontTx/>
              <a:buNone/>
            </a:pPr>
            <a:endParaRPr lang="en-US" altLang="en-US" sz="2400"/>
          </a:p>
          <a:p>
            <a:pPr>
              <a:buFontTx/>
              <a:buNone/>
            </a:pPr>
            <a:r>
              <a:rPr lang="en-US" altLang="en-US" sz="2000"/>
              <a:t>          Reactor Set-up </a:t>
            </a:r>
            <a:r>
              <a:rPr lang="en-US" altLang="en-US" sz="2400"/>
              <a:t>                                                                                      </a:t>
            </a:r>
          </a:p>
          <a:p>
            <a:pPr>
              <a:buFontTx/>
              <a:buNone/>
            </a:pPr>
            <a:endParaRPr lang="en-US" altLang="en-US" sz="2400"/>
          </a:p>
          <a:p>
            <a:pPr>
              <a:buFontTx/>
              <a:buNone/>
            </a:pPr>
            <a:r>
              <a:rPr lang="en-US" altLang="en-US" sz="2000"/>
              <a:t>    		         Flow with Static Mixer</a:t>
            </a:r>
            <a:r>
              <a:rPr lang="en-US" altLang="en-US" sz="2400"/>
              <a:t>                      </a:t>
            </a:r>
          </a:p>
        </p:txBody>
      </p:sp>
      <p:pic>
        <p:nvPicPr>
          <p:cNvPr id="184330" name="Picture 4" descr="IMG_003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752600"/>
            <a:ext cx="34798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31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5486400"/>
            <a:ext cx="4138612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32" name="Picture 2" descr="IMG_003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752600"/>
            <a:ext cx="3581400" cy="258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 flipH="1">
            <a:off x="1752600" y="4648200"/>
            <a:ext cx="1676400" cy="584200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600" dirty="0">
                <a:latin typeface="Arial" charset="0"/>
                <a:cs typeface="Arial" charset="0"/>
              </a:rPr>
              <a:t>Peristaltic Pump for  solutions</a:t>
            </a:r>
          </a:p>
        </p:txBody>
      </p:sp>
      <p:sp>
        <p:nvSpPr>
          <p:cNvPr id="15" name="TextBox 14"/>
          <p:cNvSpPr txBox="1"/>
          <p:nvPr/>
        </p:nvSpPr>
        <p:spPr>
          <a:xfrm flipH="1">
            <a:off x="5486400" y="1828800"/>
            <a:ext cx="1143000" cy="584200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1600" dirty="0">
                <a:latin typeface="Arial" charset="0"/>
                <a:cs typeface="Arial" charset="0"/>
              </a:rPr>
              <a:t>Tubular </a:t>
            </a:r>
          </a:p>
          <a:p>
            <a:pPr algn="ctr" eaLnBrk="0" hangingPunct="0">
              <a:defRPr/>
            </a:pPr>
            <a:r>
              <a:rPr lang="en-US" sz="1600" dirty="0">
                <a:latin typeface="Arial" charset="0"/>
                <a:cs typeface="Arial" charset="0"/>
              </a:rPr>
              <a:t>Reactor</a:t>
            </a:r>
          </a:p>
        </p:txBody>
      </p:sp>
      <p:cxnSp>
        <p:nvCxnSpPr>
          <p:cNvPr id="184335" name="Straight Connector 18"/>
          <p:cNvCxnSpPr>
            <a:cxnSpLocks noChangeShapeType="1"/>
            <a:stCxn id="15" idx="3"/>
          </p:cNvCxnSpPr>
          <p:nvPr/>
        </p:nvCxnSpPr>
        <p:spPr bwMode="auto">
          <a:xfrm rot="10800000" flipV="1">
            <a:off x="2895600" y="2120900"/>
            <a:ext cx="2590800" cy="546100"/>
          </a:xfrm>
          <a:prstGeom prst="line">
            <a:avLst/>
          </a:prstGeom>
          <a:noFill/>
          <a:ln w="158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336" name="Straight Connector 21"/>
          <p:cNvCxnSpPr>
            <a:cxnSpLocks noChangeShapeType="1"/>
            <a:endCxn id="14" idx="0"/>
          </p:cNvCxnSpPr>
          <p:nvPr/>
        </p:nvCxnSpPr>
        <p:spPr bwMode="auto">
          <a:xfrm rot="16200000" flipH="1">
            <a:off x="1638300" y="3695700"/>
            <a:ext cx="1524000" cy="381000"/>
          </a:xfrm>
          <a:prstGeom prst="line">
            <a:avLst/>
          </a:prstGeom>
          <a:noFill/>
          <a:ln w="158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TextBox 23"/>
          <p:cNvSpPr txBox="1"/>
          <p:nvPr/>
        </p:nvSpPr>
        <p:spPr>
          <a:xfrm flipH="1">
            <a:off x="4038600" y="4648200"/>
            <a:ext cx="1600200" cy="338138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1600" dirty="0">
                <a:latin typeface="Arial" charset="0"/>
                <a:cs typeface="Arial" charset="0"/>
              </a:rPr>
              <a:t>Collection Jar</a:t>
            </a:r>
          </a:p>
        </p:txBody>
      </p:sp>
      <p:cxnSp>
        <p:nvCxnSpPr>
          <p:cNvPr id="184338" name="Straight Connector 24"/>
          <p:cNvCxnSpPr>
            <a:cxnSpLocks noChangeShapeType="1"/>
          </p:cNvCxnSpPr>
          <p:nvPr/>
        </p:nvCxnSpPr>
        <p:spPr bwMode="auto">
          <a:xfrm rot="16200000" flipH="1">
            <a:off x="3788569" y="4017169"/>
            <a:ext cx="804862" cy="457200"/>
          </a:xfrm>
          <a:prstGeom prst="line">
            <a:avLst/>
          </a:prstGeom>
          <a:noFill/>
          <a:ln w="158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339" name="Straight Connector 43"/>
          <p:cNvCxnSpPr>
            <a:cxnSpLocks noChangeShapeType="1"/>
          </p:cNvCxnSpPr>
          <p:nvPr/>
        </p:nvCxnSpPr>
        <p:spPr bwMode="auto">
          <a:xfrm flipV="1">
            <a:off x="6705600" y="3276600"/>
            <a:ext cx="914400" cy="63500"/>
          </a:xfrm>
          <a:prstGeom prst="line">
            <a:avLst/>
          </a:prstGeom>
          <a:noFill/>
          <a:ln w="158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" name="TextBox 44"/>
          <p:cNvSpPr txBox="1"/>
          <p:nvPr/>
        </p:nvSpPr>
        <p:spPr>
          <a:xfrm flipH="1">
            <a:off x="5562600" y="3048000"/>
            <a:ext cx="1143000" cy="584200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1600" dirty="0">
                <a:latin typeface="Arial" charset="0"/>
                <a:cs typeface="Arial" charset="0"/>
              </a:rPr>
              <a:t>Static </a:t>
            </a:r>
          </a:p>
          <a:p>
            <a:pPr algn="ctr" eaLnBrk="0" hangingPunct="0">
              <a:defRPr/>
            </a:pPr>
            <a:r>
              <a:rPr lang="en-US" sz="1600" dirty="0">
                <a:latin typeface="Arial" charset="0"/>
                <a:cs typeface="Arial" charset="0"/>
              </a:rPr>
              <a:t>Mixer</a:t>
            </a:r>
          </a:p>
        </p:txBody>
      </p:sp>
      <p:cxnSp>
        <p:nvCxnSpPr>
          <p:cNvPr id="184341" name="Straight Connector 46"/>
          <p:cNvCxnSpPr>
            <a:cxnSpLocks noChangeShapeType="1"/>
          </p:cNvCxnSpPr>
          <p:nvPr/>
        </p:nvCxnSpPr>
        <p:spPr bwMode="auto">
          <a:xfrm>
            <a:off x="6629400" y="2133600"/>
            <a:ext cx="1447800" cy="76200"/>
          </a:xfrm>
          <a:prstGeom prst="line">
            <a:avLst/>
          </a:prstGeom>
          <a:noFill/>
          <a:ln w="158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342" name="Straight Connector 50"/>
          <p:cNvCxnSpPr>
            <a:cxnSpLocks noChangeShapeType="1"/>
            <a:stCxn id="45" idx="2"/>
          </p:cNvCxnSpPr>
          <p:nvPr/>
        </p:nvCxnSpPr>
        <p:spPr bwMode="auto">
          <a:xfrm rot="16200000" flipH="1">
            <a:off x="5721350" y="4044950"/>
            <a:ext cx="2159000" cy="1333500"/>
          </a:xfrm>
          <a:prstGeom prst="line">
            <a:avLst/>
          </a:prstGeom>
          <a:noFill/>
          <a:ln w="158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3B9F5-2BC3-4F6B-B87F-A5E75FDA6BB3}" type="datetime1">
              <a:rPr lang="en-US" smtClean="0"/>
              <a:t>3/4/2024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8617-EC6F-4353-AACC-89F4AF6F5A1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3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662" y="3501009"/>
            <a:ext cx="2230819" cy="2978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03514-9A33-4914-91B0-40959711CC71}" type="slidenum">
              <a:rPr lang="en-IN" smtClean="0"/>
              <a:t>12</a:t>
            </a:fld>
            <a:endParaRPr lang="en-IN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1196901"/>
            <a:ext cx="1591194" cy="2007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253" y="1196752"/>
            <a:ext cx="1591194" cy="2007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78253" y="3140969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Zirconium oxychloride solution mixing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12224" y="6453337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Washing machine used for recovery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405" y="3512604"/>
            <a:ext cx="2304256" cy="2966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475" y="3501008"/>
            <a:ext cx="4106930" cy="297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5" name="Straight Arrow Connector 24"/>
          <p:cNvCxnSpPr/>
          <p:nvPr/>
        </p:nvCxnSpPr>
        <p:spPr>
          <a:xfrm flipH="1">
            <a:off x="2855640" y="5343348"/>
            <a:ext cx="144016" cy="360040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685863" y="5805264"/>
            <a:ext cx="756687" cy="72008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6889517" y="5013176"/>
            <a:ext cx="144016" cy="398514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608168" y="4725144"/>
            <a:ext cx="432048" cy="144016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TextBox 2047"/>
          <p:cNvSpPr txBox="1"/>
          <p:nvPr/>
        </p:nvSpPr>
        <p:spPr>
          <a:xfrm>
            <a:off x="1670216" y="6453337"/>
            <a:ext cx="2228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Drum mixer and reaction vessel</a:t>
            </a:r>
          </a:p>
        </p:txBody>
      </p:sp>
      <p:graphicFrame>
        <p:nvGraphicFramePr>
          <p:cNvPr id="38" name="Content Placeholder 3"/>
          <p:cNvGraphicFramePr>
            <a:graphicFrameLocks/>
          </p:cNvGraphicFramePr>
          <p:nvPr/>
        </p:nvGraphicFramePr>
        <p:xfrm>
          <a:off x="5265687" y="548681"/>
          <a:ext cx="5142732" cy="25329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50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7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1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13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26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1kg/week (3YSZ)</a:t>
                      </a:r>
                      <a:endParaRPr lang="en-IN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20kg overall</a:t>
                      </a:r>
                      <a:endParaRPr lang="en-IN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1kg/week</a:t>
                      </a:r>
                      <a:endParaRPr lang="en-IN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Reagent</a:t>
                      </a:r>
                      <a:endParaRPr lang="en-IN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Quantity</a:t>
                      </a:r>
                      <a:endParaRPr lang="en-IN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Quantity</a:t>
                      </a:r>
                      <a:endParaRPr lang="en-IN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IN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Volume</a:t>
                      </a:r>
                      <a:endParaRPr lang="en-IN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856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Zr-oxychloride</a:t>
                      </a:r>
                      <a:r>
                        <a:rPr lang="en-IN" sz="1400" baseline="0" dirty="0">
                          <a:solidFill>
                            <a:schemeClr val="tx1"/>
                          </a:solidFill>
                          <a:effectLst/>
                        </a:rPr>
                        <a:t> solution (0.5M)</a:t>
                      </a:r>
                      <a:endParaRPr lang="en-IN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4.5 kg</a:t>
                      </a:r>
                      <a:endParaRPr lang="en-IN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90 kg</a:t>
                      </a:r>
                      <a:endParaRPr lang="en-IN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IN" sz="1400" dirty="0">
                        <a:solidFill>
                          <a:schemeClr val="tx1"/>
                        </a:solidFill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22.4 litres</a:t>
                      </a:r>
                      <a:endParaRPr lang="en-IN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63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Yttrium</a:t>
                      </a:r>
                      <a:r>
                        <a:rPr lang="en-IN" sz="1400" baseline="0" dirty="0">
                          <a:solidFill>
                            <a:schemeClr val="tx1"/>
                          </a:solidFill>
                          <a:effectLst/>
                        </a:rPr>
                        <a:t> nitrate solution </a:t>
                      </a:r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(0.2M)</a:t>
                      </a:r>
                      <a:endParaRPr lang="en-IN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65gm</a:t>
                      </a:r>
                      <a:endParaRPr lang="en-IN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1.3 kg</a:t>
                      </a:r>
                      <a:endParaRPr lang="en-IN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IN" sz="1400" dirty="0">
                        <a:solidFill>
                          <a:schemeClr val="tx1"/>
                        </a:solidFill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1800 ml</a:t>
                      </a:r>
                      <a:endParaRPr lang="en-IN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51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Ammonia soln</a:t>
                      </a:r>
                      <a:endParaRPr lang="en-IN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35 litres</a:t>
                      </a:r>
                      <a:endParaRPr lang="en-IN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700 litres</a:t>
                      </a:r>
                      <a:endParaRPr lang="en-IN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IN" sz="1400" dirty="0">
                        <a:solidFill>
                          <a:schemeClr val="tx1"/>
                        </a:solidFill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33.6 litres</a:t>
                      </a:r>
                      <a:endParaRPr lang="en-IN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759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Distilled water</a:t>
                      </a:r>
                      <a:endParaRPr lang="en-IN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560 litres</a:t>
                      </a:r>
                      <a:endParaRPr lang="en-IN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11200 litres</a:t>
                      </a:r>
                      <a:endParaRPr lang="en-IN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IN" sz="1400" dirty="0">
                        <a:solidFill>
                          <a:schemeClr val="tx1"/>
                        </a:solidFill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560 litres</a:t>
                      </a:r>
                      <a:endParaRPr lang="en-IN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563295" y="1"/>
            <a:ext cx="6717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Synthesis and washing of nanoparticles</a:t>
            </a:r>
          </a:p>
        </p:txBody>
      </p:sp>
    </p:spTree>
    <p:extLst>
      <p:ext uri="{BB962C8B-B14F-4D97-AF65-F5344CB8AC3E}">
        <p14:creationId xmlns:p14="http://schemas.microsoft.com/office/powerpoint/2010/main" val="342869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563" y="559122"/>
            <a:ext cx="2826074" cy="313294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594" y="609601"/>
            <a:ext cx="3117291" cy="31172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886201"/>
            <a:ext cx="2895600" cy="28569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1" y="3886201"/>
            <a:ext cx="2864079" cy="286407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63295" y="1"/>
            <a:ext cx="6717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Synthesis and washing of nanoparticles</a:t>
            </a:r>
          </a:p>
        </p:txBody>
      </p:sp>
    </p:spTree>
    <p:extLst>
      <p:ext uri="{BB962C8B-B14F-4D97-AF65-F5344CB8AC3E}">
        <p14:creationId xmlns:p14="http://schemas.microsoft.com/office/powerpoint/2010/main" val="368977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2"/>
          <a:srcRect r="32974"/>
          <a:stretch/>
        </p:blipFill>
        <p:spPr bwMode="auto">
          <a:xfrm>
            <a:off x="1524001" y="609600"/>
            <a:ext cx="5036457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5" name="TextBox 2"/>
          <p:cNvSpPr txBox="1">
            <a:spLocks noChangeArrowheads="1"/>
          </p:cNvSpPr>
          <p:nvPr/>
        </p:nvSpPr>
        <p:spPr bwMode="auto">
          <a:xfrm>
            <a:off x="1600200" y="609600"/>
            <a:ext cx="3930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8676" name="TextBox 3"/>
          <p:cNvSpPr txBox="1">
            <a:spLocks noChangeArrowheads="1"/>
          </p:cNvSpPr>
          <p:nvPr/>
        </p:nvSpPr>
        <p:spPr bwMode="auto">
          <a:xfrm>
            <a:off x="3352800" y="644802"/>
            <a:ext cx="38023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28677" name="TextBox 4"/>
          <p:cNvSpPr txBox="1">
            <a:spLocks noChangeArrowheads="1"/>
          </p:cNvSpPr>
          <p:nvPr/>
        </p:nvSpPr>
        <p:spPr bwMode="auto">
          <a:xfrm>
            <a:off x="4648200" y="619780"/>
            <a:ext cx="3754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28678" name="TextBox 5"/>
          <p:cNvSpPr txBox="1">
            <a:spLocks noChangeArrowheads="1"/>
          </p:cNvSpPr>
          <p:nvPr/>
        </p:nvSpPr>
        <p:spPr bwMode="auto">
          <a:xfrm>
            <a:off x="5943600" y="643869"/>
            <a:ext cx="40588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28682" name="Rectangle 9"/>
          <p:cNvSpPr>
            <a:spLocks noChangeArrowheads="1"/>
          </p:cNvSpPr>
          <p:nvPr/>
        </p:nvSpPr>
        <p:spPr bwMode="auto">
          <a:xfrm>
            <a:off x="2082676" y="1"/>
            <a:ext cx="828052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006600"/>
                </a:solidFill>
                <a:cs typeface="Times New Roman" pitchFamily="18" charset="0"/>
              </a:rPr>
              <a:t>Coprecipitated</a:t>
            </a:r>
            <a:r>
              <a:rPr lang="en-US" sz="3200" dirty="0">
                <a:solidFill>
                  <a:srgbClr val="006600"/>
                </a:solidFill>
                <a:cs typeface="Times New Roman" pitchFamily="18" charset="0"/>
              </a:rPr>
              <a:t> 3YSZ powders </a:t>
            </a:r>
            <a:r>
              <a:rPr lang="en-US" sz="3200" dirty="0" err="1">
                <a:solidFill>
                  <a:srgbClr val="006600"/>
                </a:solidFill>
                <a:cs typeface="Times New Roman" pitchFamily="18" charset="0"/>
              </a:rPr>
              <a:t>calcined</a:t>
            </a:r>
            <a:r>
              <a:rPr lang="en-US" sz="3200" dirty="0">
                <a:solidFill>
                  <a:srgbClr val="006600"/>
                </a:solidFill>
                <a:cs typeface="Times New Roman" pitchFamily="18" charset="0"/>
              </a:rPr>
              <a:t> at 900°C</a:t>
            </a:r>
            <a:endParaRPr lang="en-US" sz="3200" dirty="0">
              <a:solidFill>
                <a:srgbClr val="006600"/>
              </a:solidFill>
            </a:endParaRPr>
          </a:p>
        </p:txBody>
      </p:sp>
      <p:pic>
        <p:nvPicPr>
          <p:cNvPr id="10" name="Picture 2" descr="C:\Users\user\Desktop\sbpatil\1st Manuscript\Fig. with 300DP\Fig.5A.tif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524000" y="3643269"/>
            <a:ext cx="1974850" cy="1466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 descr="C:\Users\user\Desktop\sbpatil\1st Manuscript\Fig. with 300DP\Fig5_B.tif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7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505969" y="4084682"/>
            <a:ext cx="1970617" cy="1403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6" descr="C:\Users\user\Desktop\sbpatil\1st Manuscript\Fig. with 300DP\Fig.5_C.tif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446874" y="4867459"/>
            <a:ext cx="1958975" cy="1403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 descr="C:\Users\user\Desktop\sbpatil\1st Manuscript\Fig. with 300DP\Fig.5_D.tif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405849" y="5257800"/>
            <a:ext cx="1970617" cy="1407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3048000" y="3690703"/>
            <a:ext cx="420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66030" y="3987226"/>
            <a:ext cx="420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85478" y="4831694"/>
            <a:ext cx="420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56095" y="5257801"/>
            <a:ext cx="420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799D-B6DA-4DD3-AE36-A83C52F3F660}" type="datetime1">
              <a:rPr lang="en-US" smtClean="0"/>
              <a:t>3/4/2024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8617-EC6F-4353-AACC-89F4AF6F5A1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79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98538"/>
            <a:ext cx="7886700" cy="1325563"/>
          </a:xfrm>
        </p:spPr>
        <p:txBody>
          <a:bodyPr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FEG-TEM</a:t>
            </a:r>
          </a:p>
        </p:txBody>
      </p:sp>
      <p:pic>
        <p:nvPicPr>
          <p:cNvPr id="4" name="Picture 3" descr="C:\Users\dharmik\AppData\Local\Microsoft\Windows\INetCache\Content.Word\14.tif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1204688"/>
            <a:ext cx="2419350" cy="2796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dharmik\AppData\Local\Microsoft\Windows\INetCache\Content.Word\4.tif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657" y="1204690"/>
            <a:ext cx="2386692" cy="2796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dharmik\AppData\Local\Microsoft\Windows\INetCache\Content.Word\11.tif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4071372"/>
            <a:ext cx="2419350" cy="2507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dharmik\AppData\Local\Microsoft\Windows\INetCache\Content.Word\13.tif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657" y="4071372"/>
            <a:ext cx="2386692" cy="257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:\Users\dharmik\AppData\Local\Microsoft\Windows\INetCache\Content.Word\TEM_commercial.jp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273" y="1204688"/>
            <a:ext cx="2623457" cy="279660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5241472" y="4547943"/>
            <a:ext cx="24111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Commercial powder</a:t>
            </a:r>
          </a:p>
          <a:p>
            <a:endParaRPr lang="en-US" sz="2000" dirty="0"/>
          </a:p>
        </p:txBody>
      </p:sp>
      <p:sp>
        <p:nvSpPr>
          <p:cNvPr id="10" name="Up Arrow 9"/>
          <p:cNvSpPr/>
          <p:nvPr/>
        </p:nvSpPr>
        <p:spPr>
          <a:xfrm>
            <a:off x="6047613" y="4077845"/>
            <a:ext cx="309046" cy="515144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/>
          <p:cNvSpPr/>
          <p:nvPr/>
        </p:nvSpPr>
        <p:spPr>
          <a:xfrm>
            <a:off x="4748893" y="5359967"/>
            <a:ext cx="495300" cy="484632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/>
          <p:cNvSpPr/>
          <p:nvPr/>
        </p:nvSpPr>
        <p:spPr>
          <a:xfrm rot="10800000">
            <a:off x="7034893" y="6007553"/>
            <a:ext cx="495300" cy="484632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244194" y="4796858"/>
            <a:ext cx="20818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b="1" dirty="0">
              <a:latin typeface="Cambria" panose="02040503050406030204" pitchFamily="18" charset="0"/>
            </a:endParaRPr>
          </a:p>
          <a:p>
            <a:pPr algn="ctr"/>
            <a:endParaRPr lang="en-US" sz="2000" b="1" dirty="0">
              <a:latin typeface="Cambria" panose="02040503050406030204" pitchFamily="18" charset="0"/>
            </a:endParaRPr>
          </a:p>
          <a:p>
            <a:r>
              <a:rPr lang="en-US" sz="2000" b="1" dirty="0">
                <a:latin typeface="Cambria" panose="02040503050406030204" pitchFamily="18" charset="0"/>
              </a:rPr>
              <a:t>First batch</a:t>
            </a:r>
          </a:p>
          <a:p>
            <a:pPr algn="ctr"/>
            <a:endParaRPr lang="en-US" sz="2000" b="1" dirty="0">
              <a:latin typeface="Cambria" panose="02040503050406030204" pitchFamily="18" charset="0"/>
            </a:endParaRPr>
          </a:p>
          <a:p>
            <a:pPr algn="ctr"/>
            <a:r>
              <a:rPr lang="en-US" sz="2000" b="1" dirty="0">
                <a:latin typeface="Cambria" panose="02040503050406030204" pitchFamily="18" charset="0"/>
              </a:rPr>
              <a:t>       Second batch</a:t>
            </a:r>
          </a:p>
        </p:txBody>
      </p:sp>
    </p:spTree>
    <p:extLst>
      <p:ext uri="{BB962C8B-B14F-4D97-AF65-F5344CB8AC3E}">
        <p14:creationId xmlns:p14="http://schemas.microsoft.com/office/powerpoint/2010/main" val="357752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 descr="C:\Users\Santanu Mitia\Desktop\last stage\uni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1676400"/>
            <a:ext cx="80772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676400" y="533401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Microstructure of uniaxially pressed green body fracture at 2.5 ton/cm</a:t>
            </a:r>
            <a:r>
              <a:rPr lang="en-US" sz="2400" baseline="30000" dirty="0"/>
              <a:t>2</a:t>
            </a:r>
            <a:r>
              <a:rPr lang="en-US" sz="2400" dirty="0"/>
              <a:t> (~250 MPa)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8800" y="5486401"/>
            <a:ext cx="84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/>
              <a:t>Granules  were broken and merged into a homogeneous structure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70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4514" name="Picture 2" descr="C:\Users\Santanu Mitia\Desktop\vlo\grain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0800" y="1143001"/>
            <a:ext cx="6400800" cy="5115665"/>
          </a:xfrm>
          <a:prstGeom prst="rect">
            <a:avLst/>
          </a:prstGeom>
          <a:noFill/>
        </p:spPr>
      </p:pic>
      <p:sp>
        <p:nvSpPr>
          <p:cNvPr id="64516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67000" y="381001"/>
            <a:ext cx="670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Grain Sizes of the samples sintered at 1300</a:t>
            </a:r>
            <a:r>
              <a:rPr lang="en-US" sz="2400" baseline="30000" dirty="0"/>
              <a:t>0</a:t>
            </a:r>
            <a:r>
              <a:rPr lang="en-US" sz="2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79059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0" y="3060680"/>
            <a:ext cx="5715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Zirconia Dental Crowns possess </a:t>
            </a:r>
          </a:p>
          <a:p>
            <a:r>
              <a:rPr lang="en-US" sz="2400" b="1" dirty="0"/>
              <a:t>	Superior aesthetics – like natural</a:t>
            </a:r>
          </a:p>
          <a:p>
            <a:r>
              <a:rPr lang="en-US" sz="2400" b="1" dirty="0"/>
              <a:t>	Highest strength and </a:t>
            </a:r>
          </a:p>
          <a:p>
            <a:r>
              <a:rPr lang="en-US" sz="2400" b="1" dirty="0"/>
              <a:t>	High fracture toughness </a:t>
            </a:r>
          </a:p>
          <a:p>
            <a:endParaRPr lang="en-US" sz="1200" b="1" dirty="0"/>
          </a:p>
        </p:txBody>
      </p:sp>
      <p:pic>
        <p:nvPicPr>
          <p:cNvPr id="3" name="Picture 2" descr="cad cam machinin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19800" y="753162"/>
            <a:ext cx="3733800" cy="1895733"/>
          </a:xfrm>
          <a:prstGeom prst="rect">
            <a:avLst/>
          </a:prstGeom>
        </p:spPr>
      </p:pic>
      <p:pic>
        <p:nvPicPr>
          <p:cNvPr id="4" name="Picture 3" descr="4800797-i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4602" y="753162"/>
            <a:ext cx="2971799" cy="191383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89151" y="85604"/>
            <a:ext cx="6171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Zirconia </a:t>
            </a:r>
            <a:r>
              <a:rPr lang="en-US" sz="2400" b="1" dirty="0" err="1"/>
              <a:t>nanopowder</a:t>
            </a:r>
            <a:r>
              <a:rPr lang="en-US" sz="2400" b="1" dirty="0"/>
              <a:t> / disks for Dental Crowns</a:t>
            </a:r>
          </a:p>
        </p:txBody>
      </p:sp>
      <p:pic>
        <p:nvPicPr>
          <p:cNvPr id="6" name="Picture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r="15152"/>
          <a:stretch>
            <a:fillRect/>
          </a:stretch>
        </p:blipFill>
        <p:spPr>
          <a:xfrm>
            <a:off x="9115493" y="2453270"/>
            <a:ext cx="2667138" cy="295449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14500" y="5288340"/>
            <a:ext cx="87345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Zirconia disks require special quality zirconia </a:t>
            </a:r>
            <a:r>
              <a:rPr lang="en-US" sz="2400" b="1" dirty="0" err="1"/>
              <a:t>nanopowder</a:t>
            </a:r>
            <a:endParaRPr lang="en-US" sz="2400" b="1" dirty="0"/>
          </a:p>
          <a:p>
            <a:endParaRPr lang="en-US" sz="2400" dirty="0"/>
          </a:p>
          <a:p>
            <a:r>
              <a:rPr lang="en-US" sz="2400" dirty="0"/>
              <a:t>Dental crowns are fabricated by the dental labs from the zirconia disks using CAD-CAM followed by heat treatment</a:t>
            </a:r>
          </a:p>
        </p:txBody>
      </p:sp>
    </p:spTree>
    <p:extLst>
      <p:ext uri="{BB962C8B-B14F-4D97-AF65-F5344CB8AC3E}">
        <p14:creationId xmlns:p14="http://schemas.microsoft.com/office/powerpoint/2010/main" val="263031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4469" y="518161"/>
            <a:ext cx="1131243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There </a:t>
            </a:r>
            <a:r>
              <a:rPr lang="en-US" sz="2400" b="1" dirty="0"/>
              <a:t>is currently no manufacturer</a:t>
            </a:r>
            <a:r>
              <a:rPr lang="en-US" sz="2400" dirty="0"/>
              <a:t> </a:t>
            </a:r>
            <a:r>
              <a:rPr lang="en-US" sz="2400" b="1" dirty="0"/>
              <a:t>of the raw material in India</a:t>
            </a:r>
            <a:r>
              <a:rPr lang="en-US" sz="2400" dirty="0"/>
              <a:t>.  World leader in the segment is TOSOH, Japan</a:t>
            </a:r>
          </a:p>
          <a:p>
            <a:endParaRPr lang="en-US" sz="2400" dirty="0"/>
          </a:p>
          <a:p>
            <a:r>
              <a:rPr lang="en-US" sz="2400" dirty="0"/>
              <a:t>The market for ceramic crowns in India particularly zirconia crowns is large owing to the needs of the population</a:t>
            </a:r>
          </a:p>
          <a:p>
            <a:r>
              <a:rPr lang="en-US" sz="2400" dirty="0"/>
              <a:t> </a:t>
            </a:r>
          </a:p>
          <a:p>
            <a:r>
              <a:rPr lang="en-US" sz="2400" dirty="0"/>
              <a:t>For example, Import of Zirconia disks (a single premium brand): </a:t>
            </a:r>
            <a:r>
              <a:rPr lang="en-US" sz="2400" dirty="0" err="1"/>
              <a:t>Rs</a:t>
            </a:r>
            <a:r>
              <a:rPr lang="en-US" sz="2400" dirty="0"/>
              <a:t>. 6 Crores / year</a:t>
            </a:r>
          </a:p>
          <a:p>
            <a:endParaRPr lang="en-US" sz="2400" dirty="0"/>
          </a:p>
          <a:p>
            <a:r>
              <a:rPr lang="en-US" sz="2400" dirty="0"/>
              <a:t>The total market for ceramic dental crowns is estimated to be around </a:t>
            </a:r>
            <a:r>
              <a:rPr lang="en-US" sz="2400" dirty="0" err="1"/>
              <a:t>Rs</a:t>
            </a:r>
            <a:r>
              <a:rPr lang="en-US" sz="2400" dirty="0"/>
              <a:t>. 30 – 50 Crores </a:t>
            </a:r>
            <a:r>
              <a:rPr lang="en-US" sz="2400" b="1" dirty="0"/>
              <a:t>(All Imported)</a:t>
            </a:r>
          </a:p>
          <a:p>
            <a:endParaRPr lang="en-US" sz="2400" dirty="0"/>
          </a:p>
          <a:p>
            <a:r>
              <a:rPr lang="en-US" sz="2400" b="1" dirty="0"/>
              <a:t>Key Product Determining Factor</a:t>
            </a:r>
          </a:p>
          <a:p>
            <a:endParaRPr lang="en-US" sz="2400" dirty="0"/>
          </a:p>
          <a:p>
            <a:r>
              <a:rPr lang="en-US" sz="2400" dirty="0"/>
              <a:t>Powder with tightly controlled powder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229571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555377"/>
            <a:ext cx="31454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/>
              <a:t>http://www.zircomet.com/sec/11114/Zircon-Resources/</a:t>
            </a:r>
            <a:endParaRPr lang="en-US" sz="1000" dirty="0"/>
          </a:p>
        </p:txBody>
      </p:sp>
      <p:sp>
        <p:nvSpPr>
          <p:cNvPr id="5" name="Rectangle 4"/>
          <p:cNvSpPr/>
          <p:nvPr/>
        </p:nvSpPr>
        <p:spPr>
          <a:xfrm>
            <a:off x="163244" y="477607"/>
            <a:ext cx="119144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0" i="0" dirty="0" smtClean="0">
                <a:solidFill>
                  <a:srgbClr val="000000"/>
                </a:solidFill>
                <a:effectLst/>
              </a:rPr>
              <a:t>Zircon is believed to be the oldest existing mineral on our planet with </a:t>
            </a:r>
            <a:r>
              <a:rPr lang="en-US" b="0" i="0" dirty="0" smtClean="0">
                <a:solidFill>
                  <a:srgbClr val="000000"/>
                </a:solidFill>
                <a:effectLst/>
              </a:rPr>
              <a:t>zircon </a:t>
            </a:r>
            <a:r>
              <a:rPr lang="en-US" b="0" i="0" dirty="0" smtClean="0">
                <a:solidFill>
                  <a:srgbClr val="000000"/>
                </a:solidFill>
                <a:effectLst/>
              </a:rPr>
              <a:t>being formed at the beginning of the solar system some 4.5 billion years ago. </a:t>
            </a:r>
          </a:p>
          <a:p>
            <a:pPr algn="just"/>
            <a:endParaRPr lang="en-US" dirty="0">
              <a:solidFill>
                <a:srgbClr val="000000"/>
              </a:solidFill>
            </a:endParaRPr>
          </a:p>
          <a:p>
            <a:pPr algn="just"/>
            <a:r>
              <a:rPr lang="en-US" b="0" i="0" dirty="0" smtClean="0">
                <a:solidFill>
                  <a:srgbClr val="000000"/>
                </a:solidFill>
                <a:effectLst/>
              </a:rPr>
              <a:t>It is the ability of zircon to withstand high temperatures and chemical attack that means they are found in some of the earliest rocks on our planet.</a:t>
            </a:r>
          </a:p>
          <a:p>
            <a:pPr algn="just"/>
            <a:endParaRPr lang="en-US" b="0" i="0" dirty="0" smtClean="0">
              <a:solidFill>
                <a:srgbClr val="000000"/>
              </a:solidFill>
              <a:effectLst/>
            </a:endParaRPr>
          </a:p>
          <a:p>
            <a:pPr algn="just"/>
            <a:r>
              <a:rPr lang="en-US" b="0" i="0" dirty="0" smtClean="0">
                <a:solidFill>
                  <a:srgbClr val="000000"/>
                </a:solidFill>
                <a:effectLst/>
              </a:rPr>
              <a:t>The durability of Zircon means it remains in heavy sedimentary deposits such as beach sands.</a:t>
            </a:r>
          </a:p>
        </p:txBody>
      </p:sp>
      <p:sp>
        <p:nvSpPr>
          <p:cNvPr id="2" name="Rectangle 1"/>
          <p:cNvSpPr/>
          <p:nvPr/>
        </p:nvSpPr>
        <p:spPr>
          <a:xfrm>
            <a:off x="4179026" y="6561908"/>
            <a:ext cx="364889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https://a-z-animals.com/blog/the-oldest-mineral-found-on-earth/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89" y="2957606"/>
            <a:ext cx="4049486" cy="24241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627" y="3134405"/>
            <a:ext cx="5102911" cy="18468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05300" y="8572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Zircon (ZrSiO</a:t>
            </a:r>
            <a:r>
              <a:rPr lang="en-US" b="1" baseline="-25000" dirty="0" smtClean="0"/>
              <a:t>4</a:t>
            </a:r>
            <a:r>
              <a:rPr lang="en-US" b="1" dirty="0" smtClean="0"/>
              <a:t>) – The source for ZrO</a:t>
            </a:r>
            <a:r>
              <a:rPr lang="en-US" b="1" baseline="-25000" dirty="0" smtClean="0"/>
              <a:t>2</a:t>
            </a:r>
            <a:endParaRPr lang="en-US" b="1" baseline="-25000" dirty="0"/>
          </a:p>
        </p:txBody>
      </p:sp>
    </p:spTree>
    <p:extLst>
      <p:ext uri="{BB962C8B-B14F-4D97-AF65-F5344CB8AC3E}">
        <p14:creationId xmlns:p14="http://schemas.microsoft.com/office/powerpoint/2010/main" val="292043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3825" y="280795"/>
            <a:ext cx="864870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Dry mining is suitable where deposits are </a:t>
            </a:r>
            <a:r>
              <a:rPr lang="en-US" sz="1600" dirty="0" smtClean="0">
                <a:solidFill>
                  <a:srgbClr val="000000"/>
                </a:solidFill>
              </a:rPr>
              <a:t>shallow. The </a:t>
            </a:r>
            <a:r>
              <a:rPr lang="en-US" sz="1600" dirty="0">
                <a:solidFill>
                  <a:srgbClr val="000000"/>
                </a:solidFill>
              </a:rPr>
              <a:t>ore </a:t>
            </a:r>
            <a:r>
              <a:rPr lang="en-US" sz="1600" dirty="0" smtClean="0">
                <a:solidFill>
                  <a:srgbClr val="000000"/>
                </a:solidFill>
              </a:rPr>
              <a:t>is conveyed to </a:t>
            </a:r>
            <a:r>
              <a:rPr lang="en-US" sz="1600" dirty="0">
                <a:solidFill>
                  <a:srgbClr val="000000"/>
                </a:solidFill>
              </a:rPr>
              <a:t>a wet concentrator plant, by slurry pipeline or overland conveyor.</a:t>
            </a:r>
          </a:p>
          <a:p>
            <a:endParaRPr lang="en-US" sz="1600" dirty="0" smtClean="0">
              <a:solidFill>
                <a:srgbClr val="000000"/>
              </a:solidFill>
            </a:endParaRPr>
          </a:p>
          <a:p>
            <a:r>
              <a:rPr lang="en-US" sz="1600" dirty="0" smtClean="0">
                <a:solidFill>
                  <a:srgbClr val="000000"/>
                </a:solidFill>
              </a:rPr>
              <a:t>Dredge </a:t>
            </a:r>
            <a:r>
              <a:rPr lang="en-US" sz="1600" dirty="0">
                <a:solidFill>
                  <a:srgbClr val="000000"/>
                </a:solidFill>
              </a:rPr>
              <a:t>mining is best suited to ore reserves below the water table. Dredges mine in artificial ponds, pumping ore in slurry form to a floating concentrator</a:t>
            </a:r>
            <a:r>
              <a:rPr lang="en-US" sz="1600" dirty="0" smtClean="0">
                <a:solidFill>
                  <a:srgbClr val="000000"/>
                </a:solidFill>
              </a:rPr>
              <a:t>.</a:t>
            </a:r>
          </a:p>
          <a:p>
            <a:endParaRPr lang="en-US" sz="1600" dirty="0">
              <a:solidFill>
                <a:srgbClr val="000000"/>
              </a:solidFill>
            </a:endParaRPr>
          </a:p>
          <a:p>
            <a:r>
              <a:rPr lang="en-US" sz="1600" dirty="0" smtClean="0">
                <a:solidFill>
                  <a:srgbClr val="000000"/>
                </a:solidFill>
              </a:rPr>
              <a:t>Wet </a:t>
            </a:r>
            <a:r>
              <a:rPr lang="en-US" sz="1600" dirty="0">
                <a:solidFill>
                  <a:srgbClr val="000000"/>
                </a:solidFill>
              </a:rPr>
              <a:t>concentrator plants are designed to produce a high grade of heavy mineral concentrate (about 98% heavy mineral content). </a:t>
            </a:r>
            <a:r>
              <a:rPr lang="en-US" sz="1600" b="1" dirty="0">
                <a:solidFill>
                  <a:srgbClr val="000000"/>
                </a:solidFill>
              </a:rPr>
              <a:t>The ore is washed through a series of spiral separators</a:t>
            </a:r>
            <a:r>
              <a:rPr lang="en-US" sz="1600" dirty="0">
                <a:solidFill>
                  <a:srgbClr val="000000"/>
                </a:solidFill>
              </a:rPr>
              <a:t> to separate the heavy mineral sands from the lighter quartz and clay impurities. </a:t>
            </a:r>
            <a:endParaRPr lang="en-US" sz="1600" dirty="0" smtClean="0">
              <a:solidFill>
                <a:srgbClr val="000000"/>
              </a:solidFill>
            </a:endParaRPr>
          </a:p>
          <a:p>
            <a:r>
              <a:rPr lang="en-US" sz="1600" dirty="0">
                <a:solidFill>
                  <a:srgbClr val="000000"/>
                </a:solidFill>
              </a:rPr>
              <a:t> </a:t>
            </a:r>
            <a:endParaRPr lang="en-US" sz="1600" dirty="0" smtClean="0">
              <a:solidFill>
                <a:srgbClr val="000000"/>
              </a:solidFill>
            </a:endParaRPr>
          </a:p>
          <a:p>
            <a:r>
              <a:rPr lang="en-US" sz="1600" b="1" dirty="0"/>
              <a:t>As larger and heavier particles sink to the bottom</a:t>
            </a:r>
            <a:r>
              <a:rPr lang="en-US" sz="1600" dirty="0"/>
              <a:t> of the sluice faster and </a:t>
            </a:r>
            <a:r>
              <a:rPr lang="en-US" sz="1600" b="1" dirty="0"/>
              <a:t>experience more drag from the bottom, they travel slower</a:t>
            </a:r>
            <a:r>
              <a:rPr lang="en-US" sz="1600" dirty="0"/>
              <a:t>, </a:t>
            </a:r>
            <a:r>
              <a:rPr lang="en-US" sz="1600" b="1" dirty="0"/>
              <a:t>and so move toward the center of the spiral</a:t>
            </a:r>
            <a:r>
              <a:rPr lang="en-US" sz="1600" dirty="0"/>
              <a:t>. Conversely, light particles stay toward the outside of the spiral, with the water, and quickly reach the bottom</a:t>
            </a:r>
            <a:endParaRPr lang="en-US" sz="1600" b="0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" y="3562065"/>
            <a:ext cx="4419600" cy="2946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700" y="297344"/>
            <a:ext cx="3562350" cy="62633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600" y="3600450"/>
            <a:ext cx="4329150" cy="2886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581001"/>
            <a:ext cx="34953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/>
              <a:t>https://www.zircon-association.org/zircon-sand.html</a:t>
            </a:r>
          </a:p>
        </p:txBody>
      </p:sp>
      <p:sp>
        <p:nvSpPr>
          <p:cNvPr id="7" name="Rectangle 6"/>
          <p:cNvSpPr/>
          <p:nvPr/>
        </p:nvSpPr>
        <p:spPr>
          <a:xfrm>
            <a:off x="3476625" y="6575862"/>
            <a:ext cx="57531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https://www.sciencedirect.com/topics/earth-and-planetary-sciences/spiral-concentrators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10062" y="6817"/>
            <a:ext cx="3571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Zirconia (ZrO</a:t>
            </a:r>
            <a:r>
              <a:rPr lang="en-US" b="1" baseline="-25000" dirty="0" smtClean="0"/>
              <a:t>2</a:t>
            </a:r>
            <a:r>
              <a:rPr lang="en-US" b="1" dirty="0" smtClean="0"/>
              <a:t>) from Zircon (ZrSiO</a:t>
            </a:r>
            <a:r>
              <a:rPr lang="en-US" b="1" baseline="-25000" dirty="0" smtClean="0"/>
              <a:t>4</a:t>
            </a:r>
            <a:r>
              <a:rPr lang="en-US" b="1" dirty="0" smtClean="0"/>
              <a:t>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79704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3837" y="631389"/>
            <a:ext cx="1174432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Various methods of decomposition have been investigated owing to the different levels of purity required and the cost of manufacture. All these methods have three steps in common. </a:t>
            </a:r>
            <a:endParaRPr lang="en-US" dirty="0" smtClean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Firstly</a:t>
            </a:r>
            <a:r>
              <a:rPr lang="en-US" dirty="0">
                <a:solidFill>
                  <a:srgbClr val="000000"/>
                </a:solidFill>
              </a:rPr>
              <a:t>, zircon is decomposed or dissociated by chemical, thermal or </a:t>
            </a:r>
            <a:r>
              <a:rPr lang="en-US" dirty="0" err="1" smtClean="0">
                <a:solidFill>
                  <a:srgbClr val="000000"/>
                </a:solidFill>
              </a:rPr>
              <a:t>mechano</a:t>
            </a:r>
            <a:r>
              <a:rPr lang="en-US" dirty="0" smtClean="0">
                <a:solidFill>
                  <a:srgbClr val="000000"/>
                </a:solidFill>
              </a:rPr>
              <a:t>-chemical </a:t>
            </a:r>
            <a:r>
              <a:rPr lang="en-US" dirty="0">
                <a:solidFill>
                  <a:srgbClr val="000000"/>
                </a:solidFill>
              </a:rPr>
              <a:t>means. Secondly, the products obtained are treated by solubility differentiation. Thirdly, the zirconium compounds are isolated from the residual impurities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10062" y="6817"/>
            <a:ext cx="3571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Zirconia (ZrO</a:t>
            </a:r>
            <a:r>
              <a:rPr lang="en-US" b="1" baseline="-25000" dirty="0" smtClean="0"/>
              <a:t>2</a:t>
            </a:r>
            <a:r>
              <a:rPr lang="en-US" b="1" dirty="0" smtClean="0"/>
              <a:t>) from Zircon (ZrSiO</a:t>
            </a:r>
            <a:r>
              <a:rPr lang="en-US" b="1" baseline="-25000" dirty="0" smtClean="0"/>
              <a:t>4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223837" y="2263765"/>
            <a:ext cx="1174432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Thermal Dissociation</a:t>
            </a:r>
            <a:endParaRPr lang="en-US" b="1" dirty="0"/>
          </a:p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The dissociation reaction </a:t>
            </a:r>
            <a:r>
              <a:rPr lang="en-US" dirty="0">
                <a:solidFill>
                  <a:srgbClr val="000000"/>
                </a:solidFill>
              </a:rPr>
              <a:t>is conducted in an arc plasma furnace that forms </a:t>
            </a:r>
            <a:r>
              <a:rPr lang="en-US" b="1" dirty="0">
                <a:solidFill>
                  <a:srgbClr val="000000"/>
                </a:solidFill>
              </a:rPr>
              <a:t>zirconia in droplets of silica</a:t>
            </a:r>
            <a:r>
              <a:rPr lang="en-US" dirty="0">
                <a:solidFill>
                  <a:srgbClr val="000000"/>
                </a:solidFill>
              </a:rPr>
              <a:t>. </a:t>
            </a:r>
            <a:endParaRPr lang="en-US" dirty="0" smtClean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To </a:t>
            </a:r>
            <a:r>
              <a:rPr lang="en-US" dirty="0">
                <a:solidFill>
                  <a:srgbClr val="000000"/>
                </a:solidFill>
              </a:rPr>
              <a:t>avoid recombination or to reduce it to minimum levels, the </a:t>
            </a:r>
            <a:r>
              <a:rPr lang="en-US" b="1" dirty="0">
                <a:solidFill>
                  <a:srgbClr val="000000"/>
                </a:solidFill>
              </a:rPr>
              <a:t>mixture must be quenched rapidly</a:t>
            </a:r>
            <a:r>
              <a:rPr lang="en-US" dirty="0">
                <a:solidFill>
                  <a:srgbClr val="000000"/>
                </a:solidFill>
              </a:rPr>
              <a:t>. </a:t>
            </a:r>
            <a:endParaRPr lang="en-US" dirty="0" smtClean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As </a:t>
            </a:r>
            <a:r>
              <a:rPr lang="en-US" dirty="0">
                <a:solidFill>
                  <a:srgbClr val="000000"/>
                </a:solidFill>
              </a:rPr>
              <a:t>a result, it produces crystals of zirconium oxide in amorphous silica. </a:t>
            </a:r>
            <a:endParaRPr lang="en-US" dirty="0" smtClean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b="1" dirty="0" smtClean="0">
                <a:solidFill>
                  <a:srgbClr val="000000"/>
                </a:solidFill>
              </a:rPr>
              <a:t>Further </a:t>
            </a:r>
            <a:r>
              <a:rPr lang="en-US" b="1" dirty="0">
                <a:solidFill>
                  <a:srgbClr val="000000"/>
                </a:solidFill>
              </a:rPr>
              <a:t>leaching with </a:t>
            </a:r>
            <a:r>
              <a:rPr lang="en-US" b="1" dirty="0" err="1">
                <a:solidFill>
                  <a:srgbClr val="000000"/>
                </a:solidFill>
              </a:rPr>
              <a:t>sulphuric</a:t>
            </a:r>
            <a:r>
              <a:rPr lang="en-US" b="1" dirty="0">
                <a:solidFill>
                  <a:srgbClr val="000000"/>
                </a:solidFill>
              </a:rPr>
              <a:t> acid</a:t>
            </a:r>
            <a:r>
              <a:rPr lang="en-US" dirty="0">
                <a:solidFill>
                  <a:srgbClr val="000000"/>
                </a:solidFill>
              </a:rPr>
              <a:t> is necessary to produce a zirconium </a:t>
            </a:r>
            <a:r>
              <a:rPr lang="en-US" dirty="0" err="1">
                <a:solidFill>
                  <a:srgbClr val="000000"/>
                </a:solidFill>
              </a:rPr>
              <a:t>sulphate</a:t>
            </a:r>
            <a:r>
              <a:rPr lang="en-US" dirty="0">
                <a:solidFill>
                  <a:srgbClr val="000000"/>
                </a:solidFill>
              </a:rPr>
              <a:t> solution and insoluble </a:t>
            </a:r>
            <a:r>
              <a:rPr lang="en-US" dirty="0" smtClean="0">
                <a:solidFill>
                  <a:srgbClr val="000000"/>
                </a:solidFill>
              </a:rPr>
              <a:t>silica. 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b="1" dirty="0" smtClean="0">
                <a:solidFill>
                  <a:srgbClr val="000000"/>
                </a:solidFill>
              </a:rPr>
              <a:t>For </a:t>
            </a:r>
            <a:r>
              <a:rPr lang="en-US" b="1" dirty="0">
                <a:solidFill>
                  <a:srgbClr val="000000"/>
                </a:solidFill>
              </a:rPr>
              <a:t>leaching, sodium hydroxide</a:t>
            </a:r>
            <a:r>
              <a:rPr lang="en-US" dirty="0">
                <a:solidFill>
                  <a:srgbClr val="000000"/>
                </a:solidFill>
              </a:rPr>
              <a:t> can also be used. </a:t>
            </a:r>
            <a:r>
              <a:rPr lang="en-US" dirty="0" smtClean="0">
                <a:solidFill>
                  <a:srgbClr val="000000"/>
                </a:solidFill>
              </a:rPr>
              <a:t>In </a:t>
            </a:r>
            <a:r>
              <a:rPr lang="en-US" dirty="0">
                <a:solidFill>
                  <a:srgbClr val="000000"/>
                </a:solidFill>
              </a:rPr>
              <a:t>this case, </a:t>
            </a:r>
            <a:r>
              <a:rPr lang="en-US" b="1" dirty="0">
                <a:solidFill>
                  <a:srgbClr val="000000"/>
                </a:solidFill>
              </a:rPr>
              <a:t>aqueous sodium silicate and zirconia</a:t>
            </a:r>
            <a:r>
              <a:rPr lang="en-US" dirty="0">
                <a:solidFill>
                  <a:srgbClr val="000000"/>
                </a:solidFill>
              </a:rPr>
              <a:t> are obtained. Sodium silicate is a useful by-product, which therefore can be </a:t>
            </a:r>
            <a:r>
              <a:rPr lang="en-US" dirty="0" err="1">
                <a:solidFill>
                  <a:srgbClr val="000000"/>
                </a:solidFill>
              </a:rPr>
              <a:t>commercialised</a:t>
            </a:r>
            <a:r>
              <a:rPr lang="en-US" dirty="0">
                <a:solidFill>
                  <a:srgbClr val="000000"/>
                </a:solidFill>
              </a:rPr>
              <a:t>. This process is environmentally friendly</a:t>
            </a:r>
            <a:r>
              <a:rPr lang="en-US" dirty="0"/>
              <a:t> </a:t>
            </a:r>
            <a:br>
              <a:rPr lang="en-US" dirty="0"/>
            </a:b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 flipH="1">
            <a:off x="9525" y="6545818"/>
            <a:ext cx="3009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Zirconium Chemicals, University of Pretoria, Chapter 5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86071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300" y="204311"/>
            <a:ext cx="120777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Decomposition by Fusion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dirty="0">
                <a:solidFill>
                  <a:srgbClr val="000000"/>
                </a:solidFill>
              </a:rPr>
              <a:t>fusion procedure is very common in the recovery of zirconia from zircon sands. In this procedure, different </a:t>
            </a:r>
            <a:r>
              <a:rPr lang="en-US" dirty="0" smtClean="0">
                <a:solidFill>
                  <a:srgbClr val="000000"/>
                </a:solidFill>
              </a:rPr>
              <a:t>materials such as sodium </a:t>
            </a:r>
            <a:r>
              <a:rPr lang="en-US" dirty="0">
                <a:solidFill>
                  <a:srgbClr val="000000"/>
                </a:solidFill>
              </a:rPr>
              <a:t>hydroxide, sodium carbonate and calcium </a:t>
            </a:r>
            <a:r>
              <a:rPr lang="en-US" dirty="0" smtClean="0">
                <a:solidFill>
                  <a:srgbClr val="000000"/>
                </a:solidFill>
              </a:rPr>
              <a:t>carbonate can be used.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/>
              <a:t>Fusion is conducted at 650°C with a slight </a:t>
            </a:r>
            <a:r>
              <a:rPr lang="en-US" dirty="0" smtClean="0"/>
              <a:t>excess of </a:t>
            </a:r>
            <a:r>
              <a:rPr lang="en-US" dirty="0"/>
              <a:t>sodium hydroxide. </a:t>
            </a:r>
            <a:r>
              <a:rPr lang="en-US" b="1" dirty="0" smtClean="0"/>
              <a:t>Products </a:t>
            </a:r>
            <a:r>
              <a:rPr lang="en-US" b="1" dirty="0"/>
              <a:t>of fusion obtained are </a:t>
            </a:r>
            <a:r>
              <a:rPr lang="en-US" b="1" dirty="0" smtClean="0"/>
              <a:t>sodium </a:t>
            </a:r>
            <a:r>
              <a:rPr lang="en-US" b="1" dirty="0" err="1" smtClean="0"/>
              <a:t>zirconate</a:t>
            </a:r>
            <a:r>
              <a:rPr lang="en-US" b="1" dirty="0" smtClean="0"/>
              <a:t> </a:t>
            </a:r>
            <a:r>
              <a:rPr lang="en-US" b="1" dirty="0"/>
              <a:t>and sodium </a:t>
            </a:r>
            <a:r>
              <a:rPr lang="en-US" b="1" dirty="0" err="1"/>
              <a:t>metasilicate</a:t>
            </a:r>
            <a:r>
              <a:rPr lang="en-US" b="1" dirty="0"/>
              <a:t> or </a:t>
            </a:r>
            <a:r>
              <a:rPr lang="en-US" b="1" dirty="0" err="1"/>
              <a:t>orthosilicate</a:t>
            </a:r>
            <a:r>
              <a:rPr lang="en-US" dirty="0"/>
              <a:t>, depending on the </a:t>
            </a:r>
            <a:r>
              <a:rPr lang="en-US" dirty="0" smtClean="0"/>
              <a:t>mole </a:t>
            </a:r>
            <a:r>
              <a:rPr lang="en-US" dirty="0"/>
              <a:t>ratios of alkali.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cooled </a:t>
            </a:r>
            <a:r>
              <a:rPr lang="en-US" dirty="0"/>
              <a:t>reaction products are </a:t>
            </a:r>
            <a:r>
              <a:rPr lang="en-US" b="1" dirty="0"/>
              <a:t>crushed and leached with water</a:t>
            </a:r>
            <a:r>
              <a:rPr lang="en-US" dirty="0"/>
              <a:t>. As a result, </a:t>
            </a:r>
            <a:r>
              <a:rPr lang="en-US" b="1" dirty="0"/>
              <a:t>sodium </a:t>
            </a:r>
            <a:r>
              <a:rPr lang="en-US" b="1" dirty="0" err="1" smtClean="0"/>
              <a:t>metasilicate</a:t>
            </a:r>
            <a:r>
              <a:rPr lang="en-US" b="1" dirty="0" smtClean="0"/>
              <a:t> is </a:t>
            </a:r>
            <a:r>
              <a:rPr lang="en-US" b="1" dirty="0"/>
              <a:t>dissolved </a:t>
            </a:r>
            <a:r>
              <a:rPr lang="en-US" b="1" dirty="0" smtClean="0"/>
              <a:t>and sodium </a:t>
            </a:r>
            <a:r>
              <a:rPr lang="en-US" b="1" dirty="0" err="1"/>
              <a:t>zirconate</a:t>
            </a:r>
            <a:r>
              <a:rPr lang="en-US" b="1" dirty="0"/>
              <a:t> is </a:t>
            </a:r>
            <a:r>
              <a:rPr lang="en-US" b="1" dirty="0" err="1"/>
              <a:t>hydrolysed</a:t>
            </a:r>
            <a:r>
              <a:rPr lang="en-US" b="1" dirty="0"/>
              <a:t> to hydrous zirconia</a:t>
            </a:r>
            <a:r>
              <a:rPr lang="en-US" dirty="0"/>
              <a:t>. Hydrous zirconia </a:t>
            </a:r>
            <a:r>
              <a:rPr lang="en-US" dirty="0" smtClean="0"/>
              <a:t>is insoluble </a:t>
            </a:r>
            <a:r>
              <a:rPr lang="en-US" dirty="0"/>
              <a:t>and is recovered by </a:t>
            </a:r>
            <a:r>
              <a:rPr lang="en-US" dirty="0" smtClean="0"/>
              <a:t>filtration.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190875" y="2782607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  <a:latin typeface="Times-Roman"/>
              </a:rPr>
              <a:t>ZrSiO</a:t>
            </a:r>
            <a:r>
              <a:rPr lang="en-US" sz="1600" baseline="-250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4</a:t>
            </a:r>
            <a:r>
              <a:rPr lang="en-US" sz="16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Helvetica" panose="020B0604020202020204" pitchFamily="34" charset="0"/>
              </a:rPr>
              <a:t>+ </a:t>
            </a:r>
            <a:r>
              <a:rPr lang="en-US" sz="1600" dirty="0">
                <a:solidFill>
                  <a:srgbClr val="000000"/>
                </a:solidFill>
                <a:latin typeface="Times-Roman"/>
              </a:rPr>
              <a:t>4NaOH </a:t>
            </a:r>
            <a:r>
              <a:rPr lang="en-US" sz="1600" dirty="0" smtClean="0">
                <a:solidFill>
                  <a:srgbClr val="000000"/>
                </a:solidFill>
                <a:latin typeface="Times-Roman"/>
                <a:sym typeface="Wingdings" panose="05000000000000000000" pitchFamily="2" charset="2"/>
              </a:rPr>
              <a:t></a:t>
            </a:r>
            <a:r>
              <a:rPr lang="en-US" sz="16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Times-Roman"/>
              </a:rPr>
              <a:t>Na</a:t>
            </a:r>
            <a:r>
              <a:rPr lang="en-US" sz="1600" baseline="-25000" dirty="0">
                <a:solidFill>
                  <a:srgbClr val="000000"/>
                </a:solidFill>
                <a:latin typeface="Helvetica" panose="020B0604020202020204" pitchFamily="34" charset="0"/>
              </a:rPr>
              <a:t>2</a:t>
            </a:r>
            <a:r>
              <a:rPr lang="en-US" sz="1600" dirty="0" smtClean="0">
                <a:solidFill>
                  <a:srgbClr val="000000"/>
                </a:solidFill>
                <a:latin typeface="Times-Roman"/>
              </a:rPr>
              <a:t>ZrO</a:t>
            </a:r>
            <a:r>
              <a:rPr lang="en-US" sz="1600" baseline="-25000" dirty="0" smtClean="0">
                <a:solidFill>
                  <a:srgbClr val="000000"/>
                </a:solidFill>
                <a:latin typeface="Times-Roman"/>
              </a:rPr>
              <a:t>3</a:t>
            </a:r>
            <a:r>
              <a:rPr lang="en-US" sz="1600" dirty="0" smtClean="0">
                <a:solidFill>
                  <a:srgbClr val="000000"/>
                </a:solidFill>
                <a:latin typeface="Times-Roman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Helvetica" panose="020B0604020202020204" pitchFamily="34" charset="0"/>
              </a:rPr>
              <a:t>+ </a:t>
            </a:r>
            <a:r>
              <a:rPr lang="en-US" sz="1600" dirty="0" smtClean="0">
                <a:solidFill>
                  <a:srgbClr val="000000"/>
                </a:solidFill>
                <a:latin typeface="Times-Roman"/>
              </a:rPr>
              <a:t>Na</a:t>
            </a:r>
            <a:r>
              <a:rPr lang="en-US" sz="1600" baseline="-25000" dirty="0" smtClean="0">
                <a:solidFill>
                  <a:srgbClr val="000000"/>
                </a:solidFill>
                <a:latin typeface="Times-Roman"/>
              </a:rPr>
              <a:t>2</a:t>
            </a:r>
            <a:r>
              <a:rPr lang="en-US" sz="1600" dirty="0" smtClean="0">
                <a:solidFill>
                  <a:srgbClr val="000000"/>
                </a:solidFill>
                <a:latin typeface="Times-Roman"/>
              </a:rPr>
              <a:t>SiO</a:t>
            </a:r>
            <a:r>
              <a:rPr lang="en-US" sz="1600" baseline="-25000" dirty="0" smtClean="0">
                <a:solidFill>
                  <a:srgbClr val="000000"/>
                </a:solidFill>
                <a:latin typeface="Times-Roman"/>
              </a:rPr>
              <a:t>3</a:t>
            </a:r>
            <a:r>
              <a:rPr lang="en-US" sz="1600" dirty="0" smtClean="0">
                <a:solidFill>
                  <a:srgbClr val="000000"/>
                </a:solidFill>
                <a:latin typeface="Times-Roman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Helvetica" panose="020B0604020202020204" pitchFamily="34" charset="0"/>
              </a:rPr>
              <a:t>+ </a:t>
            </a:r>
            <a:r>
              <a:rPr lang="en-US" sz="1600" dirty="0">
                <a:solidFill>
                  <a:srgbClr val="000000"/>
                </a:solidFill>
                <a:latin typeface="Times-Roman"/>
              </a:rPr>
              <a:t>2 </a:t>
            </a:r>
            <a:r>
              <a:rPr lang="en-US" sz="1600" dirty="0" smtClean="0">
                <a:solidFill>
                  <a:srgbClr val="000000"/>
                </a:solidFill>
                <a:latin typeface="Times-Roman"/>
              </a:rPr>
              <a:t>H</a:t>
            </a:r>
            <a:r>
              <a:rPr lang="en-US" sz="1600" baseline="-250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2</a:t>
            </a:r>
            <a:r>
              <a:rPr lang="en-US" sz="1600" dirty="0" smtClean="0">
                <a:solidFill>
                  <a:srgbClr val="000000"/>
                </a:solidFill>
                <a:latin typeface="Times-Roman"/>
              </a:rPr>
              <a:t>O</a:t>
            </a:r>
            <a:endParaRPr lang="en-US" sz="1600" dirty="0">
              <a:solidFill>
                <a:srgbClr val="000000"/>
              </a:solidFill>
              <a:latin typeface="Times-Roman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Times-Roman"/>
              </a:rPr>
              <a:t>ZrSiO4</a:t>
            </a:r>
            <a:r>
              <a:rPr lang="en-US" sz="1600" dirty="0">
                <a:solidFill>
                  <a:srgbClr val="000000"/>
                </a:solidFill>
                <a:latin typeface="Helvetica" panose="020B0604020202020204" pitchFamily="34" charset="0"/>
              </a:rPr>
              <a:t>+ </a:t>
            </a:r>
            <a:r>
              <a:rPr lang="en-US" sz="1600" dirty="0">
                <a:solidFill>
                  <a:srgbClr val="000000"/>
                </a:solidFill>
                <a:latin typeface="Times-Roman"/>
              </a:rPr>
              <a:t>6NaOH </a:t>
            </a:r>
            <a:r>
              <a:rPr lang="en-US" sz="1600" dirty="0" smtClean="0">
                <a:solidFill>
                  <a:srgbClr val="000000"/>
                </a:solidFill>
                <a:latin typeface="Times-Roman"/>
                <a:sym typeface="Wingdings" panose="05000000000000000000" pitchFamily="2" charset="2"/>
              </a:rPr>
              <a:t></a:t>
            </a:r>
            <a:r>
              <a:rPr lang="en-US" sz="16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Times-Roman"/>
              </a:rPr>
              <a:t>Na</a:t>
            </a:r>
            <a:r>
              <a:rPr lang="en-US" sz="1600" baseline="-25000" dirty="0" smtClean="0">
                <a:solidFill>
                  <a:srgbClr val="000000"/>
                </a:solidFill>
                <a:latin typeface="Times-Roman"/>
              </a:rPr>
              <a:t>2</a:t>
            </a:r>
            <a:r>
              <a:rPr lang="en-US" sz="1600" dirty="0" smtClean="0">
                <a:solidFill>
                  <a:srgbClr val="000000"/>
                </a:solidFill>
                <a:latin typeface="Times-Roman"/>
              </a:rPr>
              <a:t>ZrO</a:t>
            </a:r>
            <a:r>
              <a:rPr lang="en-US" sz="1600" baseline="-25000" dirty="0" smtClean="0">
                <a:solidFill>
                  <a:srgbClr val="000000"/>
                </a:solidFill>
                <a:latin typeface="Times-Roman"/>
              </a:rPr>
              <a:t>3</a:t>
            </a:r>
            <a:r>
              <a:rPr lang="en-US" sz="1600" dirty="0" smtClean="0">
                <a:solidFill>
                  <a:srgbClr val="000000"/>
                </a:solidFill>
                <a:latin typeface="Times-Roman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Helvetica" panose="020B0604020202020204" pitchFamily="34" charset="0"/>
              </a:rPr>
              <a:t>+ </a:t>
            </a:r>
            <a:r>
              <a:rPr lang="en-US" sz="1600" dirty="0" smtClean="0"/>
              <a:t>Na</a:t>
            </a:r>
            <a:r>
              <a:rPr lang="en-US" sz="1600" baseline="-25000" dirty="0" smtClean="0"/>
              <a:t>4</a:t>
            </a:r>
            <a:r>
              <a:rPr lang="en-US" sz="1600" dirty="0" smtClean="0"/>
              <a:t>SiO</a:t>
            </a:r>
            <a:r>
              <a:rPr lang="en-US" sz="1600" baseline="-25000" dirty="0" smtClean="0"/>
              <a:t>4</a:t>
            </a:r>
            <a:r>
              <a:rPr lang="en-US" sz="1600" dirty="0" smtClean="0">
                <a:solidFill>
                  <a:srgbClr val="000000"/>
                </a:solidFill>
                <a:latin typeface="HiddenHorzOCR-Identity-H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Helvetica" panose="020B0604020202020204" pitchFamily="34" charset="0"/>
              </a:rPr>
              <a:t>+ </a:t>
            </a:r>
            <a:r>
              <a:rPr lang="en-US" sz="1600" dirty="0">
                <a:solidFill>
                  <a:srgbClr val="000000"/>
                </a:solidFill>
                <a:latin typeface="Times-Roman"/>
              </a:rPr>
              <a:t>3 </a:t>
            </a:r>
            <a:r>
              <a:rPr lang="en-US" sz="1600" dirty="0" smtClean="0">
                <a:solidFill>
                  <a:srgbClr val="000000"/>
                </a:solidFill>
                <a:latin typeface="Times-Roman"/>
              </a:rPr>
              <a:t>H</a:t>
            </a:r>
            <a:r>
              <a:rPr lang="en-US" sz="1600" baseline="-25000" dirty="0" smtClean="0">
                <a:solidFill>
                  <a:srgbClr val="000000"/>
                </a:solidFill>
                <a:latin typeface="Times-Roman"/>
              </a:rPr>
              <a:t>2</a:t>
            </a:r>
            <a:r>
              <a:rPr lang="en-US" sz="1600" dirty="0" smtClean="0">
                <a:solidFill>
                  <a:srgbClr val="000000"/>
                </a:solidFill>
                <a:latin typeface="Times-Roman"/>
              </a:rPr>
              <a:t>O</a:t>
            </a:r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3190875" y="342900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  <a:latin typeface="Times-Roman"/>
              </a:rPr>
              <a:t>Na</a:t>
            </a:r>
            <a:r>
              <a:rPr lang="en-US" sz="1600" baseline="-25000" dirty="0" smtClean="0">
                <a:solidFill>
                  <a:srgbClr val="000000"/>
                </a:solidFill>
                <a:latin typeface="Times-Roman"/>
              </a:rPr>
              <a:t>2</a:t>
            </a:r>
            <a:r>
              <a:rPr lang="en-US" sz="1600" dirty="0" smtClean="0">
                <a:solidFill>
                  <a:srgbClr val="000000"/>
                </a:solidFill>
                <a:latin typeface="Times-Roman"/>
              </a:rPr>
              <a:t>ZrO</a:t>
            </a:r>
            <a:r>
              <a:rPr lang="en-US" sz="1600" baseline="-25000" dirty="0" smtClean="0">
                <a:solidFill>
                  <a:srgbClr val="000000"/>
                </a:solidFill>
                <a:latin typeface="Times-Roman"/>
              </a:rPr>
              <a:t>3</a:t>
            </a:r>
            <a:r>
              <a:rPr lang="en-US" sz="1600" dirty="0" smtClean="0">
                <a:solidFill>
                  <a:srgbClr val="000000"/>
                </a:solidFill>
                <a:latin typeface="Times-Roman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Helvetica" panose="020B0604020202020204" pitchFamily="34" charset="0"/>
              </a:rPr>
              <a:t>+ </a:t>
            </a:r>
            <a:r>
              <a:rPr lang="en-US" sz="1600" i="1" dirty="0" smtClean="0">
                <a:solidFill>
                  <a:srgbClr val="000000"/>
                </a:solidFill>
                <a:latin typeface="Helvetica-Oblique"/>
              </a:rPr>
              <a:t>XH</a:t>
            </a:r>
            <a:r>
              <a:rPr lang="en-US" sz="1600" i="1" baseline="-25000" dirty="0" smtClean="0">
                <a:solidFill>
                  <a:srgbClr val="000000"/>
                </a:solidFill>
                <a:latin typeface="Helvetica-Oblique"/>
              </a:rPr>
              <a:t>2</a:t>
            </a:r>
            <a:r>
              <a:rPr lang="en-US" sz="1600" i="1" dirty="0" smtClean="0">
                <a:solidFill>
                  <a:srgbClr val="000000"/>
                </a:solidFill>
                <a:latin typeface="Helvetica-Oblique"/>
              </a:rPr>
              <a:t>O </a:t>
            </a:r>
            <a:r>
              <a:rPr lang="en-US" sz="16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Helvetica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sz="16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Times-Italic"/>
              </a:rPr>
              <a:t>NaOH</a:t>
            </a:r>
            <a:r>
              <a:rPr lang="en-US" sz="1600" i="1" dirty="0">
                <a:solidFill>
                  <a:srgbClr val="000000"/>
                </a:solidFill>
                <a:latin typeface="Times-Italic"/>
              </a:rPr>
              <a:t>(</a:t>
            </a:r>
            <a:r>
              <a:rPr lang="en-US" sz="1600" i="1" dirty="0" err="1">
                <a:solidFill>
                  <a:srgbClr val="000000"/>
                </a:solidFill>
                <a:latin typeface="Times-Italic"/>
              </a:rPr>
              <a:t>aq</a:t>
            </a:r>
            <a:r>
              <a:rPr lang="en-US" sz="1600" i="1" dirty="0">
                <a:solidFill>
                  <a:srgbClr val="000000"/>
                </a:solidFill>
                <a:latin typeface="Times-Italic"/>
              </a:rPr>
              <a:t>) </a:t>
            </a:r>
            <a:r>
              <a:rPr lang="en-US" sz="1600" dirty="0">
                <a:solidFill>
                  <a:srgbClr val="000000"/>
                </a:solidFill>
                <a:latin typeface="Helvetica" panose="020B0604020202020204" pitchFamily="34" charset="0"/>
              </a:rPr>
              <a:t>+ </a:t>
            </a:r>
            <a:r>
              <a:rPr lang="en-US" sz="1600" i="1" dirty="0" smtClean="0">
                <a:solidFill>
                  <a:srgbClr val="000000"/>
                </a:solidFill>
                <a:latin typeface="Helvetica-Oblique"/>
              </a:rPr>
              <a:t>ZrO</a:t>
            </a:r>
            <a:r>
              <a:rPr lang="en-US" sz="1600" i="1" baseline="-25000" dirty="0" smtClean="0">
                <a:solidFill>
                  <a:srgbClr val="000000"/>
                </a:solidFill>
                <a:latin typeface="Helvetica-Oblique"/>
              </a:rPr>
              <a:t>2</a:t>
            </a:r>
            <a:r>
              <a:rPr lang="en-US" sz="1600" i="1" dirty="0" smtClean="0">
                <a:solidFill>
                  <a:srgbClr val="000000"/>
                </a:solidFill>
                <a:latin typeface="Helvetica-Oblique"/>
              </a:rPr>
              <a:t>.xH</a:t>
            </a:r>
            <a:r>
              <a:rPr lang="en-US" sz="1600" i="1" baseline="-25000" dirty="0" smtClean="0">
                <a:solidFill>
                  <a:srgbClr val="000000"/>
                </a:solidFill>
                <a:latin typeface="Helvetica-Oblique"/>
              </a:rPr>
              <a:t>2</a:t>
            </a:r>
            <a:r>
              <a:rPr lang="en-US" sz="1600" i="1" dirty="0" smtClean="0">
                <a:solidFill>
                  <a:srgbClr val="000000"/>
                </a:solidFill>
                <a:latin typeface="Helvetica-Oblique"/>
              </a:rPr>
              <a:t>O</a:t>
            </a:r>
            <a:r>
              <a:rPr lang="en-US" sz="1600" dirty="0" smtClean="0"/>
              <a:t> </a:t>
            </a:r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64294" y="3943796"/>
            <a:ext cx="1206341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Chlorination:</a:t>
            </a:r>
            <a:r>
              <a:rPr lang="en-US" dirty="0" smtClean="0"/>
              <a:t> American </a:t>
            </a:r>
            <a:r>
              <a:rPr lang="en-US" dirty="0"/>
              <a:t>and French zirconium metal producers are using this process. Chlorine is used as </a:t>
            </a:r>
            <a:r>
              <a:rPr lang="en-US" dirty="0" smtClean="0"/>
              <a:t>a </a:t>
            </a:r>
            <a:r>
              <a:rPr lang="en-US" dirty="0" err="1" smtClean="0"/>
              <a:t>fluidising</a:t>
            </a:r>
            <a:r>
              <a:rPr lang="en-US" dirty="0" smtClean="0"/>
              <a:t> </a:t>
            </a:r>
            <a:r>
              <a:rPr lang="en-US" dirty="0"/>
              <a:t>gas and the reaction is endothermic.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energy required for the process is </a:t>
            </a:r>
            <a:r>
              <a:rPr lang="en-US" dirty="0" smtClean="0"/>
              <a:t>supplied via </a:t>
            </a:r>
            <a:r>
              <a:rPr lang="en-US" dirty="0"/>
              <a:t>induction heating of the internal graphite walls of the chlorinator. The reaction takes </a:t>
            </a:r>
            <a:r>
              <a:rPr lang="en-US" dirty="0" smtClean="0"/>
              <a:t>place at 1100°C</a:t>
            </a:r>
            <a:r>
              <a:rPr lang="en-US" dirty="0"/>
              <a:t>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gases produced, consisting of zirconium tetrachloride, silicon </a:t>
            </a:r>
            <a:r>
              <a:rPr lang="en-US" dirty="0" smtClean="0"/>
              <a:t>tetrachloride and </a:t>
            </a:r>
            <a:r>
              <a:rPr lang="en-US" dirty="0"/>
              <a:t>carbon monoxide, are cooled down </a:t>
            </a:r>
            <a:r>
              <a:rPr lang="en-US" dirty="0" smtClean="0"/>
              <a:t>to 200</a:t>
            </a:r>
            <a:r>
              <a:rPr lang="en-US" baseline="30000" dirty="0" smtClean="0"/>
              <a:t>o</a:t>
            </a:r>
            <a:r>
              <a:rPr lang="en-US" dirty="0" smtClean="0"/>
              <a:t>C.</a:t>
            </a:r>
            <a:endParaRPr lang="en-US" dirty="0"/>
          </a:p>
          <a:p>
            <a:r>
              <a:rPr lang="en-US" dirty="0" smtClean="0"/>
              <a:t>				ZrSiO</a:t>
            </a:r>
            <a:r>
              <a:rPr lang="en-US" baseline="-25000" dirty="0" smtClean="0"/>
              <a:t>4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smtClean="0"/>
              <a:t>4Cl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+ 4C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/>
              <a:t>ZrCl</a:t>
            </a:r>
            <a:r>
              <a:rPr lang="en-US" baseline="-25000" dirty="0" smtClean="0"/>
              <a:t>4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smtClean="0"/>
              <a:t>SiCl</a:t>
            </a:r>
            <a:r>
              <a:rPr lang="en-US" baseline="-25000" dirty="0" smtClean="0"/>
              <a:t>4</a:t>
            </a:r>
            <a:r>
              <a:rPr lang="en-US" dirty="0" smtClean="0"/>
              <a:t> </a:t>
            </a:r>
            <a:r>
              <a:rPr lang="en-US" dirty="0"/>
              <a:t>+ CO</a:t>
            </a:r>
          </a:p>
        </p:txBody>
      </p:sp>
      <p:sp>
        <p:nvSpPr>
          <p:cNvPr id="6" name="TextBox 5"/>
          <p:cNvSpPr txBox="1"/>
          <p:nvPr/>
        </p:nvSpPr>
        <p:spPr>
          <a:xfrm flipH="1">
            <a:off x="9525" y="6545818"/>
            <a:ext cx="3009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Zirconium Chemicals, University of Pretoria, Chapter 5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28058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2912" y="566678"/>
            <a:ext cx="1130617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During the first cooling, zirconium tetrachloride, containing hafnium as impurity, is collected as a powder. </a:t>
            </a:r>
            <a:endParaRPr lang="en-US" dirty="0" smtClean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Silicon </a:t>
            </a:r>
            <a:r>
              <a:rPr lang="en-US" dirty="0">
                <a:solidFill>
                  <a:srgbClr val="000000"/>
                </a:solidFill>
              </a:rPr>
              <a:t>tetrachloride is condensed following further condensation and is subsequently purified and used to produce fumed silica, fused quartz and fused quartz optical </a:t>
            </a:r>
            <a:r>
              <a:rPr lang="en-US" dirty="0" err="1" smtClean="0">
                <a:solidFill>
                  <a:srgbClr val="000000"/>
                </a:solidFill>
              </a:rPr>
              <a:t>fibre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Zirconium tetrachloride can be converted to oxychloride with water. Zirconium oxychloride can be </a:t>
            </a:r>
            <a:r>
              <a:rPr lang="en-US" dirty="0" err="1"/>
              <a:t>crystallised</a:t>
            </a:r>
            <a:r>
              <a:rPr lang="en-US" dirty="0"/>
              <a:t> by cooling the solution to 20°C. This step allows major impurities to be separated out. The crystals can then be calcined to zirconia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 flipH="1">
            <a:off x="9525" y="6545818"/>
            <a:ext cx="3009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Zirconium Chemicals, University of Pretoria, Chapter 5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96651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033712" y="-8680"/>
            <a:ext cx="5918699" cy="6894410"/>
            <a:chOff x="3033712" y="-8680"/>
            <a:chExt cx="5918699" cy="689441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33712" y="-8680"/>
              <a:ext cx="5918699" cy="689441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5431361" y="6061983"/>
              <a:ext cx="899773" cy="276999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Calcination</a:t>
              </a:r>
              <a:endParaRPr lang="en-US" sz="1200" b="1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8438607" y="1785257"/>
            <a:ext cx="2386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High Tension Separator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03066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</TotalTime>
  <Words>1059</Words>
  <Application>Microsoft Office PowerPoint</Application>
  <PresentationFormat>Widescreen</PresentationFormat>
  <Paragraphs>164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0" baseType="lpstr">
      <vt:lpstr>Aharoni</vt:lpstr>
      <vt:lpstr>Arial</vt:lpstr>
      <vt:lpstr>Calibri</vt:lpstr>
      <vt:lpstr>Calibri Light</vt:lpstr>
      <vt:lpstr>Cambria</vt:lpstr>
      <vt:lpstr>Helvetica</vt:lpstr>
      <vt:lpstr>Helvetica-Oblique</vt:lpstr>
      <vt:lpstr>HiddenHorzOCR-Identity-H</vt:lpstr>
      <vt:lpstr>Times New Roman</vt:lpstr>
      <vt:lpstr>Times-Italic</vt:lpstr>
      <vt:lpstr>Times-Roman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Synthesis of Zirconia Powder (3 mole % Y2O3 Doped) by Co-precipitation</vt:lpstr>
      <vt:lpstr>Continuous Reactors Used</vt:lpstr>
      <vt:lpstr>PowerPoint Presentation</vt:lpstr>
      <vt:lpstr>PowerPoint Presentation</vt:lpstr>
      <vt:lpstr>PowerPoint Presentation</vt:lpstr>
      <vt:lpstr>FEG-TEM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Parag</dc:creator>
  <cp:lastModifiedBy>Parag</cp:lastModifiedBy>
  <cp:revision>29</cp:revision>
  <dcterms:created xsi:type="dcterms:W3CDTF">2023-05-05T08:09:46Z</dcterms:created>
  <dcterms:modified xsi:type="dcterms:W3CDTF">2024-03-04T05:13:39Z</dcterms:modified>
</cp:coreProperties>
</file>